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84" r:id="rId5"/>
    <p:sldId id="285" r:id="rId6"/>
    <p:sldId id="287" r:id="rId7"/>
    <p:sldId id="286" r:id="rId8"/>
    <p:sldId id="289" r:id="rId9"/>
    <p:sldId id="263" r:id="rId10"/>
    <p:sldId id="270" r:id="rId11"/>
    <p:sldId id="259" r:id="rId12"/>
    <p:sldId id="271" r:id="rId13"/>
    <p:sldId id="279" r:id="rId14"/>
    <p:sldId id="293" r:id="rId15"/>
    <p:sldId id="269" r:id="rId16"/>
    <p:sldId id="294" r:id="rId17"/>
    <p:sldId id="260" r:id="rId18"/>
    <p:sldId id="275" r:id="rId19"/>
    <p:sldId id="276" r:id="rId20"/>
    <p:sldId id="274" r:id="rId21"/>
    <p:sldId id="295" r:id="rId22"/>
    <p:sldId id="273" r:id="rId23"/>
    <p:sldId id="296" r:id="rId24"/>
    <p:sldId id="278" r:id="rId25"/>
    <p:sldId id="297" r:id="rId26"/>
    <p:sldId id="298" r:id="rId27"/>
    <p:sldId id="261" r:id="rId28"/>
    <p:sldId id="300" r:id="rId29"/>
    <p:sldId id="299" r:id="rId30"/>
    <p:sldId id="302" r:id="rId31"/>
    <p:sldId id="303" r:id="rId32"/>
    <p:sldId id="288" r:id="rId33"/>
    <p:sldId id="305" r:id="rId34"/>
    <p:sldId id="304" r:id="rId35"/>
    <p:sldId id="307" r:id="rId36"/>
    <p:sldId id="306" r:id="rId37"/>
    <p:sldId id="301" r:id="rId38"/>
    <p:sldId id="290" r:id="rId39"/>
    <p:sldId id="262" r:id="rId40"/>
    <p:sldId id="291" r:id="rId41"/>
    <p:sldId id="282" r:id="rId42"/>
    <p:sldId id="308" r:id="rId43"/>
    <p:sldId id="283"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C29EB0E-CB47-4817-B315-6A8BA975612F}">
          <p14:sldIdLst>
            <p14:sldId id="256"/>
            <p14:sldId id="257"/>
            <p14:sldId id="258"/>
            <p14:sldId id="284"/>
            <p14:sldId id="285"/>
            <p14:sldId id="287"/>
            <p14:sldId id="286"/>
            <p14:sldId id="289"/>
            <p14:sldId id="263"/>
            <p14:sldId id="270"/>
            <p14:sldId id="259"/>
            <p14:sldId id="271"/>
            <p14:sldId id="279"/>
            <p14:sldId id="293"/>
            <p14:sldId id="269"/>
            <p14:sldId id="294"/>
            <p14:sldId id="260"/>
            <p14:sldId id="275"/>
            <p14:sldId id="276"/>
            <p14:sldId id="274"/>
            <p14:sldId id="295"/>
          </p14:sldIdLst>
        </p14:section>
        <p14:section name="Untitled Section" id="{25036200-E327-4CC7-9AF3-710759DD837A}">
          <p14:sldIdLst>
            <p14:sldId id="273"/>
            <p14:sldId id="296"/>
            <p14:sldId id="278"/>
            <p14:sldId id="297"/>
            <p14:sldId id="298"/>
            <p14:sldId id="261"/>
            <p14:sldId id="300"/>
            <p14:sldId id="299"/>
            <p14:sldId id="302"/>
            <p14:sldId id="303"/>
            <p14:sldId id="288"/>
            <p14:sldId id="305"/>
            <p14:sldId id="304"/>
            <p14:sldId id="307"/>
            <p14:sldId id="306"/>
            <p14:sldId id="301"/>
            <p14:sldId id="290"/>
            <p14:sldId id="262"/>
            <p14:sldId id="291"/>
            <p14:sldId id="282"/>
            <p14:sldId id="308"/>
            <p14:sldId id="28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3A4FD1-4D5D-4B88-827A-131CB8D43D5B}" v="2" dt="2023-10-17T17:41:39.3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6CC73-DE65-8A46-5B73-1C1CDA458B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7A89ED-3212-4114-C547-AACC0A9545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A26ADC-43C5-C4A2-5EE1-9D96939A6636}"/>
              </a:ext>
            </a:extLst>
          </p:cNvPr>
          <p:cNvSpPr>
            <a:spLocks noGrp="1"/>
          </p:cNvSpPr>
          <p:nvPr>
            <p:ph type="dt" sz="half" idx="10"/>
          </p:nvPr>
        </p:nvSpPr>
        <p:spPr/>
        <p:txBody>
          <a:bodyPr/>
          <a:lstStyle/>
          <a:p>
            <a:fld id="{D856D4C0-40F9-4B0D-8952-5CA125B332D3}" type="datetimeFigureOut">
              <a:rPr lang="en-US" smtClean="0"/>
              <a:t>10/17/2023</a:t>
            </a:fld>
            <a:endParaRPr lang="en-US"/>
          </a:p>
        </p:txBody>
      </p:sp>
      <p:sp>
        <p:nvSpPr>
          <p:cNvPr id="5" name="Footer Placeholder 4">
            <a:extLst>
              <a:ext uri="{FF2B5EF4-FFF2-40B4-BE49-F238E27FC236}">
                <a16:creationId xmlns:a16="http://schemas.microsoft.com/office/drawing/2014/main" id="{58D2D924-C447-91DC-1CAF-6B5FCDF094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5AAAFC-130E-47E7-FF5A-628441B83351}"/>
              </a:ext>
            </a:extLst>
          </p:cNvPr>
          <p:cNvSpPr>
            <a:spLocks noGrp="1"/>
          </p:cNvSpPr>
          <p:nvPr>
            <p:ph type="sldNum" sz="quarter" idx="12"/>
          </p:nvPr>
        </p:nvSpPr>
        <p:spPr/>
        <p:txBody>
          <a:bodyPr/>
          <a:lstStyle/>
          <a:p>
            <a:fld id="{8BE23E30-5624-41D1-8389-9CA518B32B63}" type="slidenum">
              <a:rPr lang="en-US" smtClean="0"/>
              <a:t>‹#›</a:t>
            </a:fld>
            <a:endParaRPr lang="en-US"/>
          </a:p>
        </p:txBody>
      </p:sp>
    </p:spTree>
    <p:extLst>
      <p:ext uri="{BB962C8B-B14F-4D97-AF65-F5344CB8AC3E}">
        <p14:creationId xmlns:p14="http://schemas.microsoft.com/office/powerpoint/2010/main" val="2850799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2EF79-D550-C738-51C9-710B864F9F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1A26C6-EA9B-5A15-6DF3-3BD2FF3169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6DF774-C8DD-C993-859B-31D182011B3B}"/>
              </a:ext>
            </a:extLst>
          </p:cNvPr>
          <p:cNvSpPr>
            <a:spLocks noGrp="1"/>
          </p:cNvSpPr>
          <p:nvPr>
            <p:ph type="dt" sz="half" idx="10"/>
          </p:nvPr>
        </p:nvSpPr>
        <p:spPr/>
        <p:txBody>
          <a:bodyPr/>
          <a:lstStyle/>
          <a:p>
            <a:fld id="{D856D4C0-40F9-4B0D-8952-5CA125B332D3}" type="datetimeFigureOut">
              <a:rPr lang="en-US" smtClean="0"/>
              <a:t>10/17/2023</a:t>
            </a:fld>
            <a:endParaRPr lang="en-US"/>
          </a:p>
        </p:txBody>
      </p:sp>
      <p:sp>
        <p:nvSpPr>
          <p:cNvPr id="5" name="Footer Placeholder 4">
            <a:extLst>
              <a:ext uri="{FF2B5EF4-FFF2-40B4-BE49-F238E27FC236}">
                <a16:creationId xmlns:a16="http://schemas.microsoft.com/office/drawing/2014/main" id="{E61BEBE5-3EB5-A709-AF31-1894C3F9EF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CF0A5-3387-FEE3-9AE2-8D38A5F37D5A}"/>
              </a:ext>
            </a:extLst>
          </p:cNvPr>
          <p:cNvSpPr>
            <a:spLocks noGrp="1"/>
          </p:cNvSpPr>
          <p:nvPr>
            <p:ph type="sldNum" sz="quarter" idx="12"/>
          </p:nvPr>
        </p:nvSpPr>
        <p:spPr/>
        <p:txBody>
          <a:bodyPr/>
          <a:lstStyle/>
          <a:p>
            <a:fld id="{8BE23E30-5624-41D1-8389-9CA518B32B63}" type="slidenum">
              <a:rPr lang="en-US" smtClean="0"/>
              <a:t>‹#›</a:t>
            </a:fld>
            <a:endParaRPr lang="en-US"/>
          </a:p>
        </p:txBody>
      </p:sp>
    </p:spTree>
    <p:extLst>
      <p:ext uri="{BB962C8B-B14F-4D97-AF65-F5344CB8AC3E}">
        <p14:creationId xmlns:p14="http://schemas.microsoft.com/office/powerpoint/2010/main" val="2216808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A20854-6A25-F24B-7014-E5E4484028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967ED7-DF51-28F4-8E10-345AA1F71C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0E0492-7818-05C0-42D9-F70A740DDA7C}"/>
              </a:ext>
            </a:extLst>
          </p:cNvPr>
          <p:cNvSpPr>
            <a:spLocks noGrp="1"/>
          </p:cNvSpPr>
          <p:nvPr>
            <p:ph type="dt" sz="half" idx="10"/>
          </p:nvPr>
        </p:nvSpPr>
        <p:spPr/>
        <p:txBody>
          <a:bodyPr/>
          <a:lstStyle/>
          <a:p>
            <a:fld id="{D856D4C0-40F9-4B0D-8952-5CA125B332D3}" type="datetimeFigureOut">
              <a:rPr lang="en-US" smtClean="0"/>
              <a:t>10/17/2023</a:t>
            </a:fld>
            <a:endParaRPr lang="en-US"/>
          </a:p>
        </p:txBody>
      </p:sp>
      <p:sp>
        <p:nvSpPr>
          <p:cNvPr id="5" name="Footer Placeholder 4">
            <a:extLst>
              <a:ext uri="{FF2B5EF4-FFF2-40B4-BE49-F238E27FC236}">
                <a16:creationId xmlns:a16="http://schemas.microsoft.com/office/drawing/2014/main" id="{87929BD2-7B33-0416-6BA4-129BC05020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AED0E5-E7B1-BC8F-CEEE-D26B1670D014}"/>
              </a:ext>
            </a:extLst>
          </p:cNvPr>
          <p:cNvSpPr>
            <a:spLocks noGrp="1"/>
          </p:cNvSpPr>
          <p:nvPr>
            <p:ph type="sldNum" sz="quarter" idx="12"/>
          </p:nvPr>
        </p:nvSpPr>
        <p:spPr/>
        <p:txBody>
          <a:bodyPr/>
          <a:lstStyle/>
          <a:p>
            <a:fld id="{8BE23E30-5624-41D1-8389-9CA518B32B63}" type="slidenum">
              <a:rPr lang="en-US" smtClean="0"/>
              <a:t>‹#›</a:t>
            </a:fld>
            <a:endParaRPr lang="en-US"/>
          </a:p>
        </p:txBody>
      </p:sp>
    </p:spTree>
    <p:extLst>
      <p:ext uri="{BB962C8B-B14F-4D97-AF65-F5344CB8AC3E}">
        <p14:creationId xmlns:p14="http://schemas.microsoft.com/office/powerpoint/2010/main" val="872245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E00D5-EA81-E377-265B-D5B71228F1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CED2B2-650A-450D-F8C7-A09F5D1E45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7DBF0F-7B25-DEBE-7088-ACAD1D4078C1}"/>
              </a:ext>
            </a:extLst>
          </p:cNvPr>
          <p:cNvSpPr>
            <a:spLocks noGrp="1"/>
          </p:cNvSpPr>
          <p:nvPr>
            <p:ph type="dt" sz="half" idx="10"/>
          </p:nvPr>
        </p:nvSpPr>
        <p:spPr/>
        <p:txBody>
          <a:bodyPr/>
          <a:lstStyle/>
          <a:p>
            <a:fld id="{D856D4C0-40F9-4B0D-8952-5CA125B332D3}" type="datetimeFigureOut">
              <a:rPr lang="en-US" smtClean="0"/>
              <a:t>10/17/2023</a:t>
            </a:fld>
            <a:endParaRPr lang="en-US"/>
          </a:p>
        </p:txBody>
      </p:sp>
      <p:sp>
        <p:nvSpPr>
          <p:cNvPr id="5" name="Footer Placeholder 4">
            <a:extLst>
              <a:ext uri="{FF2B5EF4-FFF2-40B4-BE49-F238E27FC236}">
                <a16:creationId xmlns:a16="http://schemas.microsoft.com/office/drawing/2014/main" id="{1EC81DD2-A479-DAE0-FCC4-64858A047A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F0F036-BA6F-47C5-AE12-53ABBF946F12}"/>
              </a:ext>
            </a:extLst>
          </p:cNvPr>
          <p:cNvSpPr>
            <a:spLocks noGrp="1"/>
          </p:cNvSpPr>
          <p:nvPr>
            <p:ph type="sldNum" sz="quarter" idx="12"/>
          </p:nvPr>
        </p:nvSpPr>
        <p:spPr/>
        <p:txBody>
          <a:bodyPr/>
          <a:lstStyle/>
          <a:p>
            <a:fld id="{8BE23E30-5624-41D1-8389-9CA518B32B63}" type="slidenum">
              <a:rPr lang="en-US" smtClean="0"/>
              <a:t>‹#›</a:t>
            </a:fld>
            <a:endParaRPr lang="en-US"/>
          </a:p>
        </p:txBody>
      </p:sp>
    </p:spTree>
    <p:extLst>
      <p:ext uri="{BB962C8B-B14F-4D97-AF65-F5344CB8AC3E}">
        <p14:creationId xmlns:p14="http://schemas.microsoft.com/office/powerpoint/2010/main" val="64434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438AB-07B4-B9D1-10F4-BB2BD8B7B7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738E04-7B8B-63EF-F059-16AB88E3EA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CB596C-2B7B-0C24-49AA-63A0DBB6E26D}"/>
              </a:ext>
            </a:extLst>
          </p:cNvPr>
          <p:cNvSpPr>
            <a:spLocks noGrp="1"/>
          </p:cNvSpPr>
          <p:nvPr>
            <p:ph type="dt" sz="half" idx="10"/>
          </p:nvPr>
        </p:nvSpPr>
        <p:spPr/>
        <p:txBody>
          <a:bodyPr/>
          <a:lstStyle/>
          <a:p>
            <a:fld id="{D856D4C0-40F9-4B0D-8952-5CA125B332D3}" type="datetimeFigureOut">
              <a:rPr lang="en-US" smtClean="0"/>
              <a:t>10/17/2023</a:t>
            </a:fld>
            <a:endParaRPr lang="en-US"/>
          </a:p>
        </p:txBody>
      </p:sp>
      <p:sp>
        <p:nvSpPr>
          <p:cNvPr id="5" name="Footer Placeholder 4">
            <a:extLst>
              <a:ext uri="{FF2B5EF4-FFF2-40B4-BE49-F238E27FC236}">
                <a16:creationId xmlns:a16="http://schemas.microsoft.com/office/drawing/2014/main" id="{F910FA25-696C-01F5-2CD2-7FA3F128EF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9243F7-6D0C-0224-DCA5-BE0A8714252C}"/>
              </a:ext>
            </a:extLst>
          </p:cNvPr>
          <p:cNvSpPr>
            <a:spLocks noGrp="1"/>
          </p:cNvSpPr>
          <p:nvPr>
            <p:ph type="sldNum" sz="quarter" idx="12"/>
          </p:nvPr>
        </p:nvSpPr>
        <p:spPr/>
        <p:txBody>
          <a:bodyPr/>
          <a:lstStyle/>
          <a:p>
            <a:fld id="{8BE23E30-5624-41D1-8389-9CA518B32B63}" type="slidenum">
              <a:rPr lang="en-US" smtClean="0"/>
              <a:t>‹#›</a:t>
            </a:fld>
            <a:endParaRPr lang="en-US"/>
          </a:p>
        </p:txBody>
      </p:sp>
    </p:spTree>
    <p:extLst>
      <p:ext uri="{BB962C8B-B14F-4D97-AF65-F5344CB8AC3E}">
        <p14:creationId xmlns:p14="http://schemas.microsoft.com/office/powerpoint/2010/main" val="385461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F006C-CD23-1691-6101-8C194E78DD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6ECA37-A9A5-954B-E5AF-8DB23ADBF9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41793D-CE1E-B3F9-7EFA-A97A57D072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592F1C-C2B5-CD72-DD7F-7C84FC431B89}"/>
              </a:ext>
            </a:extLst>
          </p:cNvPr>
          <p:cNvSpPr>
            <a:spLocks noGrp="1"/>
          </p:cNvSpPr>
          <p:nvPr>
            <p:ph type="dt" sz="half" idx="10"/>
          </p:nvPr>
        </p:nvSpPr>
        <p:spPr/>
        <p:txBody>
          <a:bodyPr/>
          <a:lstStyle/>
          <a:p>
            <a:fld id="{D856D4C0-40F9-4B0D-8952-5CA125B332D3}" type="datetimeFigureOut">
              <a:rPr lang="en-US" smtClean="0"/>
              <a:t>10/17/2023</a:t>
            </a:fld>
            <a:endParaRPr lang="en-US"/>
          </a:p>
        </p:txBody>
      </p:sp>
      <p:sp>
        <p:nvSpPr>
          <p:cNvPr id="6" name="Footer Placeholder 5">
            <a:extLst>
              <a:ext uri="{FF2B5EF4-FFF2-40B4-BE49-F238E27FC236}">
                <a16:creationId xmlns:a16="http://schemas.microsoft.com/office/drawing/2014/main" id="{7F774CC1-EB6E-F5FB-E8BF-649CDF776A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641D6B-C076-8DB1-7C68-9B3F2C37293A}"/>
              </a:ext>
            </a:extLst>
          </p:cNvPr>
          <p:cNvSpPr>
            <a:spLocks noGrp="1"/>
          </p:cNvSpPr>
          <p:nvPr>
            <p:ph type="sldNum" sz="quarter" idx="12"/>
          </p:nvPr>
        </p:nvSpPr>
        <p:spPr/>
        <p:txBody>
          <a:bodyPr/>
          <a:lstStyle/>
          <a:p>
            <a:fld id="{8BE23E30-5624-41D1-8389-9CA518B32B63}" type="slidenum">
              <a:rPr lang="en-US" smtClean="0"/>
              <a:t>‹#›</a:t>
            </a:fld>
            <a:endParaRPr lang="en-US"/>
          </a:p>
        </p:txBody>
      </p:sp>
    </p:spTree>
    <p:extLst>
      <p:ext uri="{BB962C8B-B14F-4D97-AF65-F5344CB8AC3E}">
        <p14:creationId xmlns:p14="http://schemas.microsoft.com/office/powerpoint/2010/main" val="151594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C00B5-A1A3-D814-9EB1-A04A3C483E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9F3555-FAF6-D5B8-4FE1-ECB19E9D72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C2A43C-65D0-41F6-E4FB-620D158234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9EBDC2-6A60-2922-A7CB-052229595A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FA81EB-EAC9-2925-55EB-1C7A87EADB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E0C933-39FB-3E30-D45E-C8AE183D5A5D}"/>
              </a:ext>
            </a:extLst>
          </p:cNvPr>
          <p:cNvSpPr>
            <a:spLocks noGrp="1"/>
          </p:cNvSpPr>
          <p:nvPr>
            <p:ph type="dt" sz="half" idx="10"/>
          </p:nvPr>
        </p:nvSpPr>
        <p:spPr/>
        <p:txBody>
          <a:bodyPr/>
          <a:lstStyle/>
          <a:p>
            <a:fld id="{D856D4C0-40F9-4B0D-8952-5CA125B332D3}" type="datetimeFigureOut">
              <a:rPr lang="en-US" smtClean="0"/>
              <a:t>10/17/2023</a:t>
            </a:fld>
            <a:endParaRPr lang="en-US"/>
          </a:p>
        </p:txBody>
      </p:sp>
      <p:sp>
        <p:nvSpPr>
          <p:cNvPr id="8" name="Footer Placeholder 7">
            <a:extLst>
              <a:ext uri="{FF2B5EF4-FFF2-40B4-BE49-F238E27FC236}">
                <a16:creationId xmlns:a16="http://schemas.microsoft.com/office/drawing/2014/main" id="{591E50B3-1AD6-33F8-AB9B-C3F06E6CAF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4F9BF5-74D1-5464-EDEA-6586167CD16B}"/>
              </a:ext>
            </a:extLst>
          </p:cNvPr>
          <p:cNvSpPr>
            <a:spLocks noGrp="1"/>
          </p:cNvSpPr>
          <p:nvPr>
            <p:ph type="sldNum" sz="quarter" idx="12"/>
          </p:nvPr>
        </p:nvSpPr>
        <p:spPr/>
        <p:txBody>
          <a:bodyPr/>
          <a:lstStyle/>
          <a:p>
            <a:fld id="{8BE23E30-5624-41D1-8389-9CA518B32B63}" type="slidenum">
              <a:rPr lang="en-US" smtClean="0"/>
              <a:t>‹#›</a:t>
            </a:fld>
            <a:endParaRPr lang="en-US"/>
          </a:p>
        </p:txBody>
      </p:sp>
    </p:spTree>
    <p:extLst>
      <p:ext uri="{BB962C8B-B14F-4D97-AF65-F5344CB8AC3E}">
        <p14:creationId xmlns:p14="http://schemas.microsoft.com/office/powerpoint/2010/main" val="1112536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94586-FE8C-308F-0373-880A74E849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E5FB4F-6D8E-2C7C-AA20-9390A9C6F161}"/>
              </a:ext>
            </a:extLst>
          </p:cNvPr>
          <p:cNvSpPr>
            <a:spLocks noGrp="1"/>
          </p:cNvSpPr>
          <p:nvPr>
            <p:ph type="dt" sz="half" idx="10"/>
          </p:nvPr>
        </p:nvSpPr>
        <p:spPr/>
        <p:txBody>
          <a:bodyPr/>
          <a:lstStyle/>
          <a:p>
            <a:fld id="{D856D4C0-40F9-4B0D-8952-5CA125B332D3}" type="datetimeFigureOut">
              <a:rPr lang="en-US" smtClean="0"/>
              <a:t>10/17/2023</a:t>
            </a:fld>
            <a:endParaRPr lang="en-US"/>
          </a:p>
        </p:txBody>
      </p:sp>
      <p:sp>
        <p:nvSpPr>
          <p:cNvPr id="4" name="Footer Placeholder 3">
            <a:extLst>
              <a:ext uri="{FF2B5EF4-FFF2-40B4-BE49-F238E27FC236}">
                <a16:creationId xmlns:a16="http://schemas.microsoft.com/office/drawing/2014/main" id="{036EF954-5FA3-E612-AF25-2338AEF7B3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135EB4-6462-600B-AB71-459129FB6F7F}"/>
              </a:ext>
            </a:extLst>
          </p:cNvPr>
          <p:cNvSpPr>
            <a:spLocks noGrp="1"/>
          </p:cNvSpPr>
          <p:nvPr>
            <p:ph type="sldNum" sz="quarter" idx="12"/>
          </p:nvPr>
        </p:nvSpPr>
        <p:spPr/>
        <p:txBody>
          <a:bodyPr/>
          <a:lstStyle/>
          <a:p>
            <a:fld id="{8BE23E30-5624-41D1-8389-9CA518B32B63}" type="slidenum">
              <a:rPr lang="en-US" smtClean="0"/>
              <a:t>‹#›</a:t>
            </a:fld>
            <a:endParaRPr lang="en-US"/>
          </a:p>
        </p:txBody>
      </p:sp>
    </p:spTree>
    <p:extLst>
      <p:ext uri="{BB962C8B-B14F-4D97-AF65-F5344CB8AC3E}">
        <p14:creationId xmlns:p14="http://schemas.microsoft.com/office/powerpoint/2010/main" val="2365113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57AC5B-AB2A-1B2B-B077-71ABCF4AB46D}"/>
              </a:ext>
            </a:extLst>
          </p:cNvPr>
          <p:cNvSpPr>
            <a:spLocks noGrp="1"/>
          </p:cNvSpPr>
          <p:nvPr>
            <p:ph type="dt" sz="half" idx="10"/>
          </p:nvPr>
        </p:nvSpPr>
        <p:spPr/>
        <p:txBody>
          <a:bodyPr/>
          <a:lstStyle/>
          <a:p>
            <a:fld id="{D856D4C0-40F9-4B0D-8952-5CA125B332D3}" type="datetimeFigureOut">
              <a:rPr lang="en-US" smtClean="0"/>
              <a:t>10/17/2023</a:t>
            </a:fld>
            <a:endParaRPr lang="en-US"/>
          </a:p>
        </p:txBody>
      </p:sp>
      <p:sp>
        <p:nvSpPr>
          <p:cNvPr id="3" name="Footer Placeholder 2">
            <a:extLst>
              <a:ext uri="{FF2B5EF4-FFF2-40B4-BE49-F238E27FC236}">
                <a16:creationId xmlns:a16="http://schemas.microsoft.com/office/drawing/2014/main" id="{26EE9427-3A83-FC92-157C-B742814E702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09C63E-A825-7448-92CD-C801BCD913E7}"/>
              </a:ext>
            </a:extLst>
          </p:cNvPr>
          <p:cNvSpPr>
            <a:spLocks noGrp="1"/>
          </p:cNvSpPr>
          <p:nvPr>
            <p:ph type="sldNum" sz="quarter" idx="12"/>
          </p:nvPr>
        </p:nvSpPr>
        <p:spPr/>
        <p:txBody>
          <a:bodyPr/>
          <a:lstStyle/>
          <a:p>
            <a:fld id="{8BE23E30-5624-41D1-8389-9CA518B32B63}" type="slidenum">
              <a:rPr lang="en-US" smtClean="0"/>
              <a:t>‹#›</a:t>
            </a:fld>
            <a:endParaRPr lang="en-US"/>
          </a:p>
        </p:txBody>
      </p:sp>
    </p:spTree>
    <p:extLst>
      <p:ext uri="{BB962C8B-B14F-4D97-AF65-F5344CB8AC3E}">
        <p14:creationId xmlns:p14="http://schemas.microsoft.com/office/powerpoint/2010/main" val="1150130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C104E-0DE4-291D-A949-E624DB3827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CAD196-EA44-2034-7793-052D74927D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FDF544-E072-2A24-F125-0CB2757C9F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2B95D4-B8F8-5C0A-949D-C03C1E20B96D}"/>
              </a:ext>
            </a:extLst>
          </p:cNvPr>
          <p:cNvSpPr>
            <a:spLocks noGrp="1"/>
          </p:cNvSpPr>
          <p:nvPr>
            <p:ph type="dt" sz="half" idx="10"/>
          </p:nvPr>
        </p:nvSpPr>
        <p:spPr/>
        <p:txBody>
          <a:bodyPr/>
          <a:lstStyle/>
          <a:p>
            <a:fld id="{D856D4C0-40F9-4B0D-8952-5CA125B332D3}" type="datetimeFigureOut">
              <a:rPr lang="en-US" smtClean="0"/>
              <a:t>10/17/2023</a:t>
            </a:fld>
            <a:endParaRPr lang="en-US"/>
          </a:p>
        </p:txBody>
      </p:sp>
      <p:sp>
        <p:nvSpPr>
          <p:cNvPr id="6" name="Footer Placeholder 5">
            <a:extLst>
              <a:ext uri="{FF2B5EF4-FFF2-40B4-BE49-F238E27FC236}">
                <a16:creationId xmlns:a16="http://schemas.microsoft.com/office/drawing/2014/main" id="{FD42F299-ADE1-BDAA-47E2-CED0C18D06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238927-FBE5-32DA-8DC1-1E3D615F99D6}"/>
              </a:ext>
            </a:extLst>
          </p:cNvPr>
          <p:cNvSpPr>
            <a:spLocks noGrp="1"/>
          </p:cNvSpPr>
          <p:nvPr>
            <p:ph type="sldNum" sz="quarter" idx="12"/>
          </p:nvPr>
        </p:nvSpPr>
        <p:spPr/>
        <p:txBody>
          <a:bodyPr/>
          <a:lstStyle/>
          <a:p>
            <a:fld id="{8BE23E30-5624-41D1-8389-9CA518B32B63}" type="slidenum">
              <a:rPr lang="en-US" smtClean="0"/>
              <a:t>‹#›</a:t>
            </a:fld>
            <a:endParaRPr lang="en-US"/>
          </a:p>
        </p:txBody>
      </p:sp>
    </p:spTree>
    <p:extLst>
      <p:ext uri="{BB962C8B-B14F-4D97-AF65-F5344CB8AC3E}">
        <p14:creationId xmlns:p14="http://schemas.microsoft.com/office/powerpoint/2010/main" val="576672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D94D6-CD6D-AA1C-DACA-0DC87AE81E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287242-6323-595F-7D06-2A54F084F6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48FB78-D887-A742-9CD8-F85AD694B3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035913-D810-84EA-3F1C-8F8A60AC8A1D}"/>
              </a:ext>
            </a:extLst>
          </p:cNvPr>
          <p:cNvSpPr>
            <a:spLocks noGrp="1"/>
          </p:cNvSpPr>
          <p:nvPr>
            <p:ph type="dt" sz="half" idx="10"/>
          </p:nvPr>
        </p:nvSpPr>
        <p:spPr/>
        <p:txBody>
          <a:bodyPr/>
          <a:lstStyle/>
          <a:p>
            <a:fld id="{D856D4C0-40F9-4B0D-8952-5CA125B332D3}" type="datetimeFigureOut">
              <a:rPr lang="en-US" smtClean="0"/>
              <a:t>10/17/2023</a:t>
            </a:fld>
            <a:endParaRPr lang="en-US"/>
          </a:p>
        </p:txBody>
      </p:sp>
      <p:sp>
        <p:nvSpPr>
          <p:cNvPr id="6" name="Footer Placeholder 5">
            <a:extLst>
              <a:ext uri="{FF2B5EF4-FFF2-40B4-BE49-F238E27FC236}">
                <a16:creationId xmlns:a16="http://schemas.microsoft.com/office/drawing/2014/main" id="{B5AC0E7F-0CE6-180C-77E9-4B6F5303F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47B537-BE84-946C-39EA-4251468F15D1}"/>
              </a:ext>
            </a:extLst>
          </p:cNvPr>
          <p:cNvSpPr>
            <a:spLocks noGrp="1"/>
          </p:cNvSpPr>
          <p:nvPr>
            <p:ph type="sldNum" sz="quarter" idx="12"/>
          </p:nvPr>
        </p:nvSpPr>
        <p:spPr/>
        <p:txBody>
          <a:bodyPr/>
          <a:lstStyle/>
          <a:p>
            <a:fld id="{8BE23E30-5624-41D1-8389-9CA518B32B63}" type="slidenum">
              <a:rPr lang="en-US" smtClean="0"/>
              <a:t>‹#›</a:t>
            </a:fld>
            <a:endParaRPr lang="en-US"/>
          </a:p>
        </p:txBody>
      </p:sp>
    </p:spTree>
    <p:extLst>
      <p:ext uri="{BB962C8B-B14F-4D97-AF65-F5344CB8AC3E}">
        <p14:creationId xmlns:p14="http://schemas.microsoft.com/office/powerpoint/2010/main" val="3935558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5A6BD8-741E-9689-788A-6AB99EE446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E1F4AA-DD9F-425C-6D06-733C94E712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ED404B-C734-7F53-CB7D-9D018C70E4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6D4C0-40F9-4B0D-8952-5CA125B332D3}" type="datetimeFigureOut">
              <a:rPr lang="en-US" smtClean="0"/>
              <a:t>10/17/2023</a:t>
            </a:fld>
            <a:endParaRPr lang="en-US"/>
          </a:p>
        </p:txBody>
      </p:sp>
      <p:sp>
        <p:nvSpPr>
          <p:cNvPr id="5" name="Footer Placeholder 4">
            <a:extLst>
              <a:ext uri="{FF2B5EF4-FFF2-40B4-BE49-F238E27FC236}">
                <a16:creationId xmlns:a16="http://schemas.microsoft.com/office/drawing/2014/main" id="{FB046138-A6C6-C90C-213F-91E23AC0FF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D1EB44-E5A6-488D-EF90-0EDB6F8565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E23E30-5624-41D1-8389-9CA518B32B63}" type="slidenum">
              <a:rPr lang="en-US" smtClean="0"/>
              <a:t>‹#›</a:t>
            </a:fld>
            <a:endParaRPr lang="en-US"/>
          </a:p>
        </p:txBody>
      </p:sp>
    </p:spTree>
    <p:extLst>
      <p:ext uri="{BB962C8B-B14F-4D97-AF65-F5344CB8AC3E}">
        <p14:creationId xmlns:p14="http://schemas.microsoft.com/office/powerpoint/2010/main" val="1390713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cpsbc.ca/public/complaints/complaint-about-sexual-misconduct"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mailto:sarahanson@mooreedgarlyster.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FADA6-B94B-102B-5908-50A97DF46184}"/>
              </a:ext>
            </a:extLst>
          </p:cNvPr>
          <p:cNvSpPr>
            <a:spLocks noGrp="1"/>
          </p:cNvSpPr>
          <p:nvPr>
            <p:ph type="ctrTitle"/>
          </p:nvPr>
        </p:nvSpPr>
        <p:spPr>
          <a:xfrm>
            <a:off x="1524000" y="1122362"/>
            <a:ext cx="9144000" cy="3205798"/>
          </a:xfrm>
        </p:spPr>
        <p:txBody>
          <a:bodyPr>
            <a:normAutofit fontScale="90000"/>
          </a:bodyPr>
          <a:lstStyle/>
          <a:p>
            <a:r>
              <a:rPr lang="en-US" b="1" dirty="0">
                <a:solidFill>
                  <a:srgbClr val="A50021"/>
                </a:solidFill>
                <a:latin typeface="Helvetica Neue" panose="02000403000000020004" pitchFamily="2"/>
              </a:rPr>
              <a:t>Practical Considerations in Parallel Proceedings for Workplace Sexual Harassment Claims</a:t>
            </a:r>
          </a:p>
        </p:txBody>
      </p:sp>
      <p:sp>
        <p:nvSpPr>
          <p:cNvPr id="3" name="Subtitle 2">
            <a:extLst>
              <a:ext uri="{FF2B5EF4-FFF2-40B4-BE49-F238E27FC236}">
                <a16:creationId xmlns:a16="http://schemas.microsoft.com/office/drawing/2014/main" id="{F5514918-5AFB-B32E-65A2-AD09B558AA0B}"/>
              </a:ext>
            </a:extLst>
          </p:cNvPr>
          <p:cNvSpPr>
            <a:spLocks noGrp="1"/>
          </p:cNvSpPr>
          <p:nvPr>
            <p:ph type="subTitle" idx="1"/>
          </p:nvPr>
        </p:nvSpPr>
        <p:spPr>
          <a:xfrm>
            <a:off x="1524000" y="4648200"/>
            <a:ext cx="9144000" cy="1497766"/>
          </a:xfrm>
        </p:spPr>
        <p:txBody>
          <a:bodyPr>
            <a:normAutofit fontScale="92500"/>
          </a:bodyPr>
          <a:lstStyle/>
          <a:p>
            <a:r>
              <a:rPr lang="en-US" b="1" dirty="0">
                <a:latin typeface="Helvetica" panose="020B0604020202020204" pitchFamily="34" charset="0"/>
                <a:cs typeface="Helvetica" panose="020B0604020202020204" pitchFamily="34" charset="0"/>
              </a:rPr>
              <a:t>Courthouse Libraries and SHARP Presentation – October 17, 2023</a:t>
            </a:r>
          </a:p>
          <a:p>
            <a:endParaRPr lang="en-US" dirty="0">
              <a:latin typeface="Helvetica Neue" panose="02000403000000020004" pitchFamily="2"/>
            </a:endParaRPr>
          </a:p>
          <a:p>
            <a:r>
              <a:rPr lang="en-US" b="1" dirty="0">
                <a:latin typeface="Helvetica" panose="020B0604020202020204" pitchFamily="34" charset="0"/>
                <a:cs typeface="Helvetica" panose="020B0604020202020204" pitchFamily="34" charset="0"/>
              </a:rPr>
              <a:t>Sara Hanson, Senior Associate – Moore Edgar Lyster LLP</a:t>
            </a:r>
          </a:p>
        </p:txBody>
      </p:sp>
    </p:spTree>
    <p:extLst>
      <p:ext uri="{BB962C8B-B14F-4D97-AF65-F5344CB8AC3E}">
        <p14:creationId xmlns:p14="http://schemas.microsoft.com/office/powerpoint/2010/main" val="714598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DAFF4-1E4C-2E87-0B85-534E89D6E73B}"/>
              </a:ext>
            </a:extLst>
          </p:cNvPr>
          <p:cNvSpPr>
            <a:spLocks noGrp="1"/>
          </p:cNvSpPr>
          <p:nvPr>
            <p:ph type="title"/>
          </p:nvPr>
        </p:nvSpPr>
        <p:spPr/>
        <p:txBody>
          <a:bodyPr/>
          <a:lstStyle/>
          <a:p>
            <a:r>
              <a:rPr lang="en-US" sz="6000" dirty="0">
                <a:solidFill>
                  <a:srgbClr val="A50021"/>
                </a:solidFill>
                <a:latin typeface="Helvetica Neue" panose="02000403000000020004" pitchFamily="2"/>
              </a:rPr>
              <a:t>Human Rights Tribunal</a:t>
            </a:r>
            <a:r>
              <a:rPr lang="en-US" dirty="0"/>
              <a:t> </a:t>
            </a:r>
          </a:p>
        </p:txBody>
      </p:sp>
      <p:sp>
        <p:nvSpPr>
          <p:cNvPr id="3" name="Content Placeholder 2">
            <a:extLst>
              <a:ext uri="{FF2B5EF4-FFF2-40B4-BE49-F238E27FC236}">
                <a16:creationId xmlns:a16="http://schemas.microsoft.com/office/drawing/2014/main" id="{36764612-8D51-D6A8-0BA5-53460DC2B267}"/>
              </a:ext>
            </a:extLst>
          </p:cNvPr>
          <p:cNvSpPr>
            <a:spLocks noGrp="1"/>
          </p:cNvSpPr>
          <p:nvPr>
            <p:ph idx="1"/>
          </p:nvPr>
        </p:nvSpPr>
        <p:spPr/>
        <p:txBody>
          <a:bodyPr>
            <a:noAutofit/>
          </a:bodyPr>
          <a:lstStyle/>
          <a:p>
            <a:r>
              <a:rPr lang="en-US" sz="2000" dirty="0">
                <a:latin typeface="Helvetica" panose="020B0604020202020204" pitchFamily="34" charset="0"/>
                <a:cs typeface="Helvetica" panose="020B0604020202020204" pitchFamily="34" charset="0"/>
              </a:rPr>
              <a:t>Tribunal has jurisdiction to award a broad range of remedies under s. 37(2) of the </a:t>
            </a:r>
            <a:r>
              <a:rPr lang="en-US" sz="2000" i="1" dirty="0">
                <a:latin typeface="Helvetica" panose="020B0604020202020204" pitchFamily="34" charset="0"/>
                <a:cs typeface="Helvetica" panose="020B0604020202020204" pitchFamily="34" charset="0"/>
              </a:rPr>
              <a:t>Code </a:t>
            </a:r>
            <a:endParaRPr lang="en-US" sz="2000" dirty="0">
              <a:latin typeface="Helvetica" panose="020B0604020202020204" pitchFamily="34" charset="0"/>
              <a:cs typeface="Helvetica" panose="020B0604020202020204" pitchFamily="34" charset="0"/>
            </a:endParaRPr>
          </a:p>
          <a:p>
            <a:endParaRPr lang="en-US" sz="2000" dirty="0">
              <a:latin typeface="Helvetica" panose="020B0604020202020204" pitchFamily="34" charset="0"/>
              <a:cs typeface="Helvetica" panose="020B0604020202020204" pitchFamily="34" charset="0"/>
            </a:endParaRPr>
          </a:p>
          <a:p>
            <a:r>
              <a:rPr lang="en-US" sz="2000" dirty="0">
                <a:latin typeface="Helvetica" panose="020B0604020202020204" pitchFamily="34" charset="0"/>
                <a:cs typeface="Helvetica" panose="020B0604020202020204" pitchFamily="34" charset="0"/>
              </a:rPr>
              <a:t>Order the employer to take steps to ameliorate the discriminatory practice – s. 37(2)(c)</a:t>
            </a:r>
          </a:p>
          <a:p>
            <a:endParaRPr lang="en-US" sz="2000" dirty="0">
              <a:latin typeface="Helvetica" panose="020B0604020202020204" pitchFamily="34" charset="0"/>
              <a:cs typeface="Helvetica" panose="020B0604020202020204" pitchFamily="34" charset="0"/>
            </a:endParaRPr>
          </a:p>
          <a:p>
            <a:r>
              <a:rPr lang="en-US" sz="2000" dirty="0">
                <a:latin typeface="Helvetica" panose="020B0604020202020204" pitchFamily="34" charset="0"/>
                <a:cs typeface="Helvetica" panose="020B0604020202020204" pitchFamily="34" charset="0"/>
              </a:rPr>
              <a:t>Make available to the person discriminated against the right, opportunity or privilege that, in the opinion of the member or panel, the person was denied contrary to this Code – includes reinstatement – s. 37(2)(d)(i) </a:t>
            </a:r>
          </a:p>
          <a:p>
            <a:endParaRPr lang="en-US" sz="2000" dirty="0">
              <a:latin typeface="Helvetica" panose="020B0604020202020204" pitchFamily="34" charset="0"/>
              <a:cs typeface="Helvetica" panose="020B0604020202020204" pitchFamily="34" charset="0"/>
            </a:endParaRPr>
          </a:p>
          <a:p>
            <a:r>
              <a:rPr lang="en-US" sz="2000" dirty="0">
                <a:latin typeface="Helvetica" panose="020B0604020202020204" pitchFamily="34" charset="0"/>
                <a:cs typeface="Helvetica" panose="020B0604020202020204" pitchFamily="34" charset="0"/>
              </a:rPr>
              <a:t>Award compensation for any wages or salary lost, or expenses incurred, by the contravention – s. 37(2)(d)(ii)</a:t>
            </a:r>
          </a:p>
          <a:p>
            <a:pPr marL="0" indent="0">
              <a:buNone/>
            </a:pPr>
            <a:endParaRPr lang="en-US" sz="2000" dirty="0">
              <a:latin typeface="Helvetica" panose="020B0604020202020204" pitchFamily="34" charset="0"/>
              <a:cs typeface="Helvetica" panose="020B0604020202020204" pitchFamily="34" charset="0"/>
            </a:endParaRPr>
          </a:p>
          <a:p>
            <a:r>
              <a:rPr lang="en-US" sz="2000" dirty="0">
                <a:latin typeface="Helvetica" panose="020B0604020202020204" pitchFamily="34" charset="0"/>
                <a:cs typeface="Helvetica" panose="020B0604020202020204" pitchFamily="34" charset="0"/>
              </a:rPr>
              <a:t>Award compensation for injury to dignity, feelings and self-respect – s. 37(2)(d)(iii)</a:t>
            </a:r>
          </a:p>
        </p:txBody>
      </p:sp>
    </p:spTree>
    <p:extLst>
      <p:ext uri="{BB962C8B-B14F-4D97-AF65-F5344CB8AC3E}">
        <p14:creationId xmlns:p14="http://schemas.microsoft.com/office/powerpoint/2010/main" val="1434377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DAFF4-1E4C-2E87-0B85-534E89D6E73B}"/>
              </a:ext>
            </a:extLst>
          </p:cNvPr>
          <p:cNvSpPr>
            <a:spLocks noGrp="1"/>
          </p:cNvSpPr>
          <p:nvPr>
            <p:ph type="title"/>
          </p:nvPr>
        </p:nvSpPr>
        <p:spPr/>
        <p:txBody>
          <a:bodyPr/>
          <a:lstStyle/>
          <a:p>
            <a:r>
              <a:rPr lang="en-US" sz="6000" dirty="0">
                <a:solidFill>
                  <a:srgbClr val="A50021"/>
                </a:solidFill>
                <a:latin typeface="Helvetica Neue" panose="02000403000000020004" pitchFamily="2"/>
              </a:rPr>
              <a:t>Human Rights Tribunal</a:t>
            </a:r>
            <a:r>
              <a:rPr lang="en-US" dirty="0"/>
              <a:t> </a:t>
            </a:r>
          </a:p>
        </p:txBody>
      </p:sp>
      <p:sp>
        <p:nvSpPr>
          <p:cNvPr id="3" name="Content Placeholder 2">
            <a:extLst>
              <a:ext uri="{FF2B5EF4-FFF2-40B4-BE49-F238E27FC236}">
                <a16:creationId xmlns:a16="http://schemas.microsoft.com/office/drawing/2014/main" id="{36764612-8D51-D6A8-0BA5-53460DC2B267}"/>
              </a:ext>
            </a:extLst>
          </p:cNvPr>
          <p:cNvSpPr>
            <a:spLocks noGrp="1"/>
          </p:cNvSpPr>
          <p:nvPr>
            <p:ph idx="1"/>
          </p:nvPr>
        </p:nvSpPr>
        <p:spPr/>
        <p:txBody>
          <a:bodyPr>
            <a:normAutofit fontScale="92500" lnSpcReduction="20000"/>
          </a:bodyPr>
          <a:lstStyle/>
          <a:p>
            <a:r>
              <a:rPr lang="en-US" dirty="0">
                <a:latin typeface="Helvetica" panose="020B0604020202020204" pitchFamily="34" charset="0"/>
                <a:cs typeface="Helvetica" panose="020B0604020202020204" pitchFamily="34" charset="0"/>
              </a:rPr>
              <a:t>When is deferral to the grievance procedure appropriate? </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S. 25 of the </a:t>
            </a:r>
            <a:r>
              <a:rPr lang="en-US" i="1" dirty="0">
                <a:latin typeface="Helvetica" panose="020B0604020202020204" pitchFamily="34" charset="0"/>
                <a:cs typeface="Helvetica" panose="020B0604020202020204" pitchFamily="34" charset="0"/>
              </a:rPr>
              <a:t>Code</a:t>
            </a:r>
            <a:r>
              <a:rPr lang="en-US" dirty="0">
                <a:latin typeface="Helvetica" panose="020B0604020202020204" pitchFamily="34" charset="0"/>
                <a:cs typeface="Helvetica" panose="020B0604020202020204" pitchFamily="34" charset="0"/>
              </a:rPr>
              <a:t>: </a:t>
            </a:r>
          </a:p>
          <a:p>
            <a:pPr marL="0" indent="0">
              <a:buNone/>
            </a:pPr>
            <a:endParaRPr lang="en-US" dirty="0">
              <a:latin typeface="Helvetica" panose="020B0604020202020204" pitchFamily="34" charset="0"/>
              <a:cs typeface="Helvetica" panose="020B0604020202020204" pitchFamily="34" charset="0"/>
            </a:endParaRPr>
          </a:p>
          <a:p>
            <a:pPr marL="457200" lvl="1" indent="0">
              <a:buNone/>
            </a:pPr>
            <a:r>
              <a:rPr lang="en-US" dirty="0">
                <a:latin typeface="Helvetica" panose="020B0604020202020204" pitchFamily="34" charset="0"/>
                <a:cs typeface="Helvetica" panose="020B0604020202020204" pitchFamily="34" charset="0"/>
              </a:rPr>
              <a:t>25   (1) In this section and in section 27, "proceeding" includes a proceeding authorized by another Act and </a:t>
            </a:r>
            <a:r>
              <a:rPr lang="en-US" b="1" dirty="0">
                <a:latin typeface="Helvetica" panose="020B0604020202020204" pitchFamily="34" charset="0"/>
                <a:cs typeface="Helvetica" panose="020B0604020202020204" pitchFamily="34" charset="0"/>
              </a:rPr>
              <a:t>a grievance under a collective agreement</a:t>
            </a:r>
            <a:r>
              <a:rPr lang="en-US" dirty="0">
                <a:latin typeface="Helvetica" panose="020B0604020202020204" pitchFamily="34" charset="0"/>
                <a:cs typeface="Helvetica" panose="020B0604020202020204" pitchFamily="34" charset="0"/>
              </a:rPr>
              <a:t>.</a:t>
            </a:r>
          </a:p>
          <a:p>
            <a:pPr marL="457200" lvl="1" indent="0">
              <a:buNone/>
            </a:pPr>
            <a:endParaRPr lang="en-US" dirty="0">
              <a:latin typeface="Helvetica" panose="020B0604020202020204" pitchFamily="34" charset="0"/>
              <a:cs typeface="Helvetica" panose="020B0604020202020204" pitchFamily="34" charset="0"/>
            </a:endParaRPr>
          </a:p>
          <a:p>
            <a:pPr marL="457200" lvl="1" indent="0">
              <a:buNone/>
            </a:pPr>
            <a:r>
              <a:rPr lang="en-US" dirty="0">
                <a:latin typeface="Helvetica" panose="020B0604020202020204" pitchFamily="34" charset="0"/>
                <a:cs typeface="Helvetica" panose="020B0604020202020204" pitchFamily="34" charset="0"/>
              </a:rPr>
              <a:t>(2) If at any time after a complaint is filed a member or panel determines that </a:t>
            </a:r>
            <a:r>
              <a:rPr lang="en-US" b="1" dirty="0">
                <a:latin typeface="Helvetica" panose="020B0604020202020204" pitchFamily="34" charset="0"/>
                <a:cs typeface="Helvetica" panose="020B0604020202020204" pitchFamily="34" charset="0"/>
              </a:rPr>
              <a:t>another proceeding is capable of appropriately dealing with the substance of a complaint, </a:t>
            </a:r>
            <a:r>
              <a:rPr lang="en-US" dirty="0">
                <a:latin typeface="Helvetica" panose="020B0604020202020204" pitchFamily="34" charset="0"/>
                <a:cs typeface="Helvetica" panose="020B0604020202020204" pitchFamily="34" charset="0"/>
              </a:rPr>
              <a:t>the member or panel may defer further consideration of the complaint until the outcome of the other proceeding.</a:t>
            </a:r>
          </a:p>
          <a:p>
            <a:endParaRPr lang="en-US" dirty="0"/>
          </a:p>
          <a:p>
            <a:pPr marL="0" indent="0">
              <a:buNone/>
            </a:pPr>
            <a:r>
              <a:rPr lang="en-US" dirty="0"/>
              <a:t>	</a:t>
            </a:r>
          </a:p>
          <a:p>
            <a:endParaRPr lang="en-US" dirty="0"/>
          </a:p>
        </p:txBody>
      </p:sp>
    </p:spTree>
    <p:extLst>
      <p:ext uri="{BB962C8B-B14F-4D97-AF65-F5344CB8AC3E}">
        <p14:creationId xmlns:p14="http://schemas.microsoft.com/office/powerpoint/2010/main" val="3473559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DAFF4-1E4C-2E87-0B85-534E89D6E73B}"/>
              </a:ext>
            </a:extLst>
          </p:cNvPr>
          <p:cNvSpPr>
            <a:spLocks noGrp="1"/>
          </p:cNvSpPr>
          <p:nvPr>
            <p:ph type="title"/>
          </p:nvPr>
        </p:nvSpPr>
        <p:spPr/>
        <p:txBody>
          <a:bodyPr/>
          <a:lstStyle/>
          <a:p>
            <a:r>
              <a:rPr lang="en-US" sz="6000" dirty="0">
                <a:solidFill>
                  <a:srgbClr val="A50021"/>
                </a:solidFill>
                <a:latin typeface="Helvetica Neue" panose="02000403000000020004" pitchFamily="2"/>
              </a:rPr>
              <a:t>Human Rights Tribunal</a:t>
            </a:r>
            <a:r>
              <a:rPr lang="en-US" dirty="0"/>
              <a:t> </a:t>
            </a:r>
          </a:p>
        </p:txBody>
      </p:sp>
      <p:sp>
        <p:nvSpPr>
          <p:cNvPr id="3" name="Content Placeholder 2">
            <a:extLst>
              <a:ext uri="{FF2B5EF4-FFF2-40B4-BE49-F238E27FC236}">
                <a16:creationId xmlns:a16="http://schemas.microsoft.com/office/drawing/2014/main" id="{36764612-8D51-D6A8-0BA5-53460DC2B267}"/>
              </a:ext>
            </a:extLst>
          </p:cNvPr>
          <p:cNvSpPr>
            <a:spLocks noGrp="1"/>
          </p:cNvSpPr>
          <p:nvPr>
            <p:ph idx="1"/>
          </p:nvPr>
        </p:nvSpPr>
        <p:spPr/>
        <p:txBody>
          <a:bodyPr>
            <a:normAutofit fontScale="92500" lnSpcReduction="10000"/>
          </a:bodyPr>
          <a:lstStyle/>
          <a:p>
            <a:r>
              <a:rPr lang="en-US" dirty="0">
                <a:latin typeface="Helvetica" panose="020B0604020202020204" pitchFamily="34" charset="0"/>
                <a:cs typeface="Helvetica" panose="020B0604020202020204" pitchFamily="34" charset="0"/>
              </a:rPr>
              <a:t>When considering whether to defer a complaint, the Tribunal will consider the following factors: </a:t>
            </a:r>
          </a:p>
          <a:p>
            <a:pPr marL="0" indent="0">
              <a:buNone/>
            </a:pPr>
            <a:endParaRPr lang="en-US" dirty="0">
              <a:latin typeface="Helvetica" panose="020B0604020202020204" pitchFamily="34" charset="0"/>
              <a:cs typeface="Helvetica" panose="020B0604020202020204" pitchFamily="34" charset="0"/>
            </a:endParaRPr>
          </a:p>
          <a:p>
            <a:pPr lvl="1"/>
            <a:r>
              <a:rPr lang="en-US" dirty="0">
                <a:latin typeface="Helvetica" panose="020B0604020202020204" pitchFamily="34" charset="0"/>
                <a:cs typeface="Helvetica" panose="020B0604020202020204" pitchFamily="34" charset="0"/>
              </a:rPr>
              <a:t>the </a:t>
            </a:r>
            <a:r>
              <a:rPr lang="en-US" b="1" dirty="0">
                <a:latin typeface="Helvetica" panose="020B0604020202020204" pitchFamily="34" charset="0"/>
                <a:cs typeface="Helvetica" panose="020B0604020202020204" pitchFamily="34" charset="0"/>
              </a:rPr>
              <a:t>subject matter and nature </a:t>
            </a:r>
            <a:r>
              <a:rPr lang="en-US" dirty="0">
                <a:latin typeface="Helvetica" panose="020B0604020202020204" pitchFamily="34" charset="0"/>
                <a:cs typeface="Helvetica" panose="020B0604020202020204" pitchFamily="34" charset="0"/>
              </a:rPr>
              <a:t>of the other proceeding;</a:t>
            </a:r>
          </a:p>
          <a:p>
            <a:pPr lvl="1"/>
            <a:r>
              <a:rPr lang="en-US" dirty="0">
                <a:latin typeface="Helvetica" panose="020B0604020202020204" pitchFamily="34" charset="0"/>
                <a:cs typeface="Helvetica" panose="020B0604020202020204" pitchFamily="34" charset="0"/>
              </a:rPr>
              <a:t>the </a:t>
            </a:r>
            <a:r>
              <a:rPr lang="en-US" b="1" dirty="0">
                <a:latin typeface="Helvetica" panose="020B0604020202020204" pitchFamily="34" charset="0"/>
                <a:cs typeface="Helvetica" panose="020B0604020202020204" pitchFamily="34" charset="0"/>
              </a:rPr>
              <a:t>adequacy of the remedies </a:t>
            </a:r>
            <a:r>
              <a:rPr lang="en-US" dirty="0">
                <a:latin typeface="Helvetica" panose="020B0604020202020204" pitchFamily="34" charset="0"/>
                <a:cs typeface="Helvetica" panose="020B0604020202020204" pitchFamily="34" charset="0"/>
              </a:rPr>
              <a:t>available in the other proceeding;</a:t>
            </a:r>
          </a:p>
          <a:p>
            <a:pPr lvl="1"/>
            <a:r>
              <a:rPr lang="en-US" dirty="0">
                <a:latin typeface="Helvetica" panose="020B0604020202020204" pitchFamily="34" charset="0"/>
                <a:cs typeface="Helvetica" panose="020B0604020202020204" pitchFamily="34" charset="0"/>
              </a:rPr>
              <a:t>the </a:t>
            </a:r>
            <a:r>
              <a:rPr lang="en-US" b="1" dirty="0">
                <a:latin typeface="Helvetica" panose="020B0604020202020204" pitchFamily="34" charset="0"/>
                <a:cs typeface="Helvetica" panose="020B0604020202020204" pitchFamily="34" charset="0"/>
              </a:rPr>
              <a:t>fairness to the parties </a:t>
            </a:r>
            <a:r>
              <a:rPr lang="en-US" dirty="0">
                <a:latin typeface="Helvetica" panose="020B0604020202020204" pitchFamily="34" charset="0"/>
                <a:cs typeface="Helvetica" panose="020B0604020202020204" pitchFamily="34" charset="0"/>
              </a:rPr>
              <a:t>of a deferral of the complaint; and</a:t>
            </a:r>
          </a:p>
          <a:p>
            <a:pPr lvl="1"/>
            <a:r>
              <a:rPr lang="en-US" dirty="0">
                <a:latin typeface="Helvetica" panose="020B0604020202020204" pitchFamily="34" charset="0"/>
                <a:cs typeface="Helvetica" panose="020B0604020202020204" pitchFamily="34" charset="0"/>
              </a:rPr>
              <a:t>the </a:t>
            </a:r>
            <a:r>
              <a:rPr lang="en-US" b="1" dirty="0">
                <a:latin typeface="Helvetica" panose="020B0604020202020204" pitchFamily="34" charset="0"/>
                <a:cs typeface="Helvetica" panose="020B0604020202020204" pitchFamily="34" charset="0"/>
              </a:rPr>
              <a:t>timeliness of resolution of the human rights issue</a:t>
            </a:r>
            <a:r>
              <a:rPr lang="en-US" dirty="0">
                <a:latin typeface="Helvetica" panose="020B0604020202020204" pitchFamily="34" charset="0"/>
                <a:cs typeface="Helvetica" panose="020B0604020202020204" pitchFamily="34" charset="0"/>
              </a:rPr>
              <a:t>, including consideration of when the other proceeding is scheduled to occur or whether it has already begun.</a:t>
            </a:r>
          </a:p>
          <a:p>
            <a:pPr marL="457200" lvl="1" indent="0">
              <a:buNone/>
            </a:pPr>
            <a:endParaRPr lang="en-US" dirty="0">
              <a:latin typeface="Helvetica" panose="020B0604020202020204" pitchFamily="34" charset="0"/>
              <a:cs typeface="Helvetica" panose="020B0604020202020204" pitchFamily="34" charset="0"/>
            </a:endParaRPr>
          </a:p>
          <a:p>
            <a:pPr marL="0" indent="0" algn="r">
              <a:buNone/>
            </a:pPr>
            <a:r>
              <a:rPr lang="en-US" sz="2200" i="1" dirty="0" err="1">
                <a:latin typeface="Helvetica" panose="020B0604020202020204" pitchFamily="34" charset="0"/>
                <a:cs typeface="Helvetica" panose="020B0604020202020204" pitchFamily="34" charset="0"/>
              </a:rPr>
              <a:t>Kempling</a:t>
            </a:r>
            <a:r>
              <a:rPr lang="en-US" sz="2200" i="1" dirty="0">
                <a:latin typeface="Helvetica" panose="020B0604020202020204" pitchFamily="34" charset="0"/>
                <a:cs typeface="Helvetica" panose="020B0604020202020204" pitchFamily="34" charset="0"/>
              </a:rPr>
              <a:t> v. School District No. 28 (Quesnel) and </a:t>
            </a:r>
            <a:r>
              <a:rPr lang="en-US" sz="2200" i="1" dirty="0" err="1">
                <a:latin typeface="Helvetica" panose="020B0604020202020204" pitchFamily="34" charset="0"/>
                <a:cs typeface="Helvetica" panose="020B0604020202020204" pitchFamily="34" charset="0"/>
              </a:rPr>
              <a:t>Curr</a:t>
            </a:r>
            <a:r>
              <a:rPr lang="en-US" sz="2200" dirty="0">
                <a:latin typeface="Helvetica" panose="020B0604020202020204" pitchFamily="34" charset="0"/>
                <a:cs typeface="Helvetica" panose="020B0604020202020204" pitchFamily="34" charset="0"/>
              </a:rPr>
              <a:t>, 2005 BCHRT 134 at para. 74 </a:t>
            </a:r>
          </a:p>
          <a:p>
            <a:pPr marL="0" indent="0" algn="r">
              <a:buNone/>
            </a:pPr>
            <a:r>
              <a:rPr lang="en-US" dirty="0">
                <a:latin typeface="Helvetica" panose="020B0604020202020204" pitchFamily="34" charset="0"/>
                <a:cs typeface="Helvetica" panose="020B0604020202020204" pitchFamily="34" charset="0"/>
              </a:rPr>
              <a:t>	</a:t>
            </a:r>
          </a:p>
        </p:txBody>
      </p:sp>
    </p:spTree>
    <p:extLst>
      <p:ext uri="{BB962C8B-B14F-4D97-AF65-F5344CB8AC3E}">
        <p14:creationId xmlns:p14="http://schemas.microsoft.com/office/powerpoint/2010/main" val="3995786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DAFF4-1E4C-2E87-0B85-534E89D6E73B}"/>
              </a:ext>
            </a:extLst>
          </p:cNvPr>
          <p:cNvSpPr>
            <a:spLocks noGrp="1"/>
          </p:cNvSpPr>
          <p:nvPr>
            <p:ph type="title"/>
          </p:nvPr>
        </p:nvSpPr>
        <p:spPr/>
        <p:txBody>
          <a:bodyPr/>
          <a:lstStyle/>
          <a:p>
            <a:r>
              <a:rPr lang="en-US" sz="6000" dirty="0">
                <a:solidFill>
                  <a:srgbClr val="A50021"/>
                </a:solidFill>
                <a:latin typeface="Helvetica Neue" panose="02000403000000020004" pitchFamily="2"/>
              </a:rPr>
              <a:t>Human Rights Tribunal</a:t>
            </a:r>
            <a:r>
              <a:rPr lang="en-US" dirty="0"/>
              <a:t> </a:t>
            </a:r>
          </a:p>
        </p:txBody>
      </p:sp>
      <p:sp>
        <p:nvSpPr>
          <p:cNvPr id="3" name="Content Placeholder 2">
            <a:extLst>
              <a:ext uri="{FF2B5EF4-FFF2-40B4-BE49-F238E27FC236}">
                <a16:creationId xmlns:a16="http://schemas.microsoft.com/office/drawing/2014/main" id="{36764612-8D51-D6A8-0BA5-53460DC2B267}"/>
              </a:ext>
            </a:extLst>
          </p:cNvPr>
          <p:cNvSpPr>
            <a:spLocks noGrp="1"/>
          </p:cNvSpPr>
          <p:nvPr>
            <p:ph idx="1"/>
          </p:nvPr>
        </p:nvSpPr>
        <p:spPr/>
        <p:txBody>
          <a:bodyPr>
            <a:normAutofit/>
          </a:bodyPr>
          <a:lstStyle/>
          <a:p>
            <a:r>
              <a:rPr lang="en-US" dirty="0">
                <a:latin typeface="Helvetica" panose="020B0604020202020204" pitchFamily="34" charset="0"/>
                <a:cs typeface="Helvetica" panose="020B0604020202020204" pitchFamily="34" charset="0"/>
              </a:rPr>
              <a:t>Impact of </a:t>
            </a:r>
            <a:r>
              <a:rPr lang="en-US" i="1" dirty="0">
                <a:latin typeface="Helvetica" panose="020B0604020202020204" pitchFamily="34" charset="0"/>
                <a:cs typeface="Helvetica" panose="020B0604020202020204" pitchFamily="34" charset="0"/>
              </a:rPr>
              <a:t>Northern Regional Health Authority v. </a:t>
            </a:r>
            <a:r>
              <a:rPr lang="en-US" i="1" dirty="0" err="1">
                <a:latin typeface="Helvetica" panose="020B0604020202020204" pitchFamily="34" charset="0"/>
                <a:cs typeface="Helvetica" panose="020B0604020202020204" pitchFamily="34" charset="0"/>
              </a:rPr>
              <a:t>Horrocks</a:t>
            </a:r>
            <a:r>
              <a:rPr lang="en-US" i="1" dirty="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2021 SCC 42?</a:t>
            </a:r>
          </a:p>
          <a:p>
            <a:pPr marL="457200" lvl="1" indent="0">
              <a:buNone/>
            </a:pPr>
            <a:endParaRPr lang="en-US" dirty="0">
              <a:latin typeface="Helvetica" panose="020B0604020202020204" pitchFamily="34" charset="0"/>
              <a:cs typeface="Helvetica" panose="020B0604020202020204" pitchFamily="34" charset="0"/>
            </a:endParaRPr>
          </a:p>
          <a:p>
            <a:pPr lvl="1"/>
            <a:r>
              <a:rPr lang="en-US" dirty="0">
                <a:latin typeface="Helvetica" panose="020B0604020202020204" pitchFamily="34" charset="0"/>
                <a:cs typeface="Helvetica" panose="020B0604020202020204" pitchFamily="34" charset="0"/>
              </a:rPr>
              <a:t>SCC held that a labour arbitrator has exclusive jurisdiction over human rights disputes arising under collective agreements, </a:t>
            </a:r>
            <a:r>
              <a:rPr lang="en-US" u="sng" dirty="0">
                <a:latin typeface="Helvetica" panose="020B0604020202020204" pitchFamily="34" charset="0"/>
                <a:cs typeface="Helvetica" panose="020B0604020202020204" pitchFamily="34" charset="0"/>
              </a:rPr>
              <a:t>except where there is a clearly expressed legislative intent to the contrary</a:t>
            </a:r>
          </a:p>
          <a:p>
            <a:pPr marL="457200" lvl="1" indent="0">
              <a:buNone/>
            </a:pPr>
            <a:r>
              <a:rPr lang="en-US" dirty="0">
                <a:latin typeface="Helvetica" panose="020B0604020202020204" pitchFamily="34" charset="0"/>
                <a:cs typeface="Helvetica" panose="020B0604020202020204" pitchFamily="34" charset="0"/>
              </a:rPr>
              <a:t> </a:t>
            </a:r>
          </a:p>
          <a:p>
            <a:pPr lvl="1"/>
            <a:r>
              <a:rPr lang="en-US" dirty="0">
                <a:latin typeface="Helvetica" panose="020B0604020202020204" pitchFamily="34" charset="0"/>
                <a:cs typeface="Helvetica" panose="020B0604020202020204" pitchFamily="34" charset="0"/>
              </a:rPr>
              <a:t>Does </a:t>
            </a:r>
            <a:r>
              <a:rPr lang="en-US" u="sng" dirty="0">
                <a:latin typeface="Helvetica" panose="020B0604020202020204" pitchFamily="34" charset="0"/>
                <a:cs typeface="Helvetica" panose="020B0604020202020204" pitchFamily="34" charset="0"/>
              </a:rPr>
              <a:t>NOT </a:t>
            </a:r>
            <a:r>
              <a:rPr lang="en-US" dirty="0">
                <a:latin typeface="Helvetica" panose="020B0604020202020204" pitchFamily="34" charset="0"/>
                <a:cs typeface="Helvetica" panose="020B0604020202020204" pitchFamily="34" charset="0"/>
              </a:rPr>
              <a:t>change things for BC.  </a:t>
            </a:r>
          </a:p>
          <a:p>
            <a:pPr lvl="1"/>
            <a:endParaRPr lang="en-US" dirty="0">
              <a:latin typeface="Helvetica" panose="020B0604020202020204" pitchFamily="34" charset="0"/>
              <a:cs typeface="Helvetica" panose="020B0604020202020204" pitchFamily="34" charset="0"/>
            </a:endParaRPr>
          </a:p>
          <a:p>
            <a:pPr lvl="1"/>
            <a:r>
              <a:rPr lang="en-US" dirty="0">
                <a:latin typeface="Helvetica" panose="020B0604020202020204" pitchFamily="34" charset="0"/>
                <a:cs typeface="Helvetica" panose="020B0604020202020204" pitchFamily="34" charset="0"/>
              </a:rPr>
              <a:t>The SCC specifically identified s. 25 of the </a:t>
            </a:r>
            <a:r>
              <a:rPr lang="en-US" i="1" dirty="0">
                <a:latin typeface="Helvetica" panose="020B0604020202020204" pitchFamily="34" charset="0"/>
                <a:cs typeface="Helvetica" panose="020B0604020202020204" pitchFamily="34" charset="0"/>
              </a:rPr>
              <a:t>Code </a:t>
            </a:r>
            <a:r>
              <a:rPr lang="en-US" dirty="0">
                <a:latin typeface="Helvetica" panose="020B0604020202020204" pitchFamily="34" charset="0"/>
                <a:cs typeface="Helvetica" panose="020B0604020202020204" pitchFamily="34" charset="0"/>
              </a:rPr>
              <a:t>as the type of statutory language that ‘necessarily implied’ concurrent jurisdiction</a:t>
            </a:r>
          </a:p>
        </p:txBody>
      </p:sp>
    </p:spTree>
    <p:extLst>
      <p:ext uri="{BB962C8B-B14F-4D97-AF65-F5344CB8AC3E}">
        <p14:creationId xmlns:p14="http://schemas.microsoft.com/office/powerpoint/2010/main" val="195181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D7E7A-06B3-43A6-8FEE-BF5E28A0BE8D}"/>
              </a:ext>
            </a:extLst>
          </p:cNvPr>
          <p:cNvSpPr>
            <a:spLocks noGrp="1"/>
          </p:cNvSpPr>
          <p:nvPr>
            <p:ph type="title"/>
          </p:nvPr>
        </p:nvSpPr>
        <p:spPr/>
        <p:txBody>
          <a:bodyPr/>
          <a:lstStyle/>
          <a:p>
            <a:r>
              <a:rPr lang="en-US" sz="4400" dirty="0">
                <a:solidFill>
                  <a:srgbClr val="A50021"/>
                </a:solidFill>
                <a:latin typeface="Helvetica Neue" panose="02000403000000020004" pitchFamily="2"/>
              </a:rPr>
              <a:t>Human Rights Tribunal</a:t>
            </a:r>
            <a:r>
              <a:rPr lang="en-US" dirty="0"/>
              <a:t> </a:t>
            </a:r>
          </a:p>
        </p:txBody>
      </p:sp>
      <p:sp>
        <p:nvSpPr>
          <p:cNvPr id="3" name="Content Placeholder 2">
            <a:extLst>
              <a:ext uri="{FF2B5EF4-FFF2-40B4-BE49-F238E27FC236}">
                <a16:creationId xmlns:a16="http://schemas.microsoft.com/office/drawing/2014/main" id="{35332CB9-2ED5-78EA-267F-E252030C0781}"/>
              </a:ext>
            </a:extLst>
          </p:cNvPr>
          <p:cNvSpPr>
            <a:spLocks noGrp="1"/>
          </p:cNvSpPr>
          <p:nvPr>
            <p:ph idx="1"/>
          </p:nvPr>
        </p:nvSpPr>
        <p:spPr/>
        <p:txBody>
          <a:bodyPr>
            <a:normAutofit/>
          </a:bodyPr>
          <a:lstStyle/>
          <a:p>
            <a:r>
              <a:rPr lang="en-US" b="1" dirty="0">
                <a:latin typeface="Helvetica" panose="020B0604020202020204" pitchFamily="34" charset="0"/>
                <a:cs typeface="Helvetica" panose="020B0604020202020204" pitchFamily="34" charset="0"/>
              </a:rPr>
              <a:t>Applications to Dismiss </a:t>
            </a:r>
          </a:p>
          <a:p>
            <a:endParaRPr lang="en-US" dirty="0">
              <a:latin typeface="Helvetica" panose="020B0604020202020204" pitchFamily="34" charset="0"/>
              <a:cs typeface="Helvetica" panose="020B0604020202020204" pitchFamily="34" charset="0"/>
            </a:endParaRPr>
          </a:p>
          <a:p>
            <a:pPr lvl="1"/>
            <a:r>
              <a:rPr lang="en-US" dirty="0">
                <a:latin typeface="Helvetica" panose="020B0604020202020204" pitchFamily="34" charset="0"/>
                <a:cs typeface="Helvetica" panose="020B0604020202020204" pitchFamily="34" charset="0"/>
              </a:rPr>
              <a:t>S. 27(1)(f) – the substance of the complaint or that part of the complaint has been appropriately dealt with in another proceeding</a:t>
            </a:r>
          </a:p>
          <a:p>
            <a:pPr lvl="1"/>
            <a:endParaRPr lang="en-US" dirty="0">
              <a:latin typeface="Helvetica" panose="020B0604020202020204" pitchFamily="34" charset="0"/>
              <a:cs typeface="Helvetica" panose="020B0604020202020204" pitchFamily="34" charset="0"/>
            </a:endParaRPr>
          </a:p>
          <a:p>
            <a:pPr lvl="1"/>
            <a:r>
              <a:rPr lang="en-US" dirty="0">
                <a:latin typeface="Helvetica" panose="020B0604020202020204" pitchFamily="34" charset="0"/>
                <a:cs typeface="Helvetica" panose="020B0604020202020204" pitchFamily="34" charset="0"/>
              </a:rPr>
              <a:t>Per s. 25(1) a “proceeding” includes a grievance </a:t>
            </a:r>
          </a:p>
          <a:p>
            <a:pPr marL="457200" lvl="1" indent="0">
              <a:buNone/>
            </a:pPr>
            <a:endParaRPr lang="en-US" i="1" dirty="0">
              <a:latin typeface="Helvetica" panose="020B0604020202020204" pitchFamily="34" charset="0"/>
              <a:cs typeface="Helvetica" panose="020B0604020202020204" pitchFamily="34" charset="0"/>
            </a:endParaRPr>
          </a:p>
          <a:p>
            <a:pPr lvl="1"/>
            <a:endParaRPr lang="en-US" dirty="0">
              <a:latin typeface="Helvetica" panose="020B0604020202020204" pitchFamily="34" charset="0"/>
              <a:cs typeface="Helvetica" panose="020B0604020202020204" pitchFamily="34" charset="0"/>
            </a:endParaRPr>
          </a:p>
          <a:p>
            <a:pPr lvl="1"/>
            <a:endParaRPr lang="en-US" dirty="0">
              <a:latin typeface="Helvetica" panose="020B0604020202020204" pitchFamily="34" charset="0"/>
              <a:cs typeface="Helvetica" panose="020B0604020202020204" pitchFamily="34" charset="0"/>
            </a:endParaRPr>
          </a:p>
          <a:p>
            <a:pPr lvl="1"/>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626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DAFF4-1E4C-2E87-0B85-534E89D6E73B}"/>
              </a:ext>
            </a:extLst>
          </p:cNvPr>
          <p:cNvSpPr>
            <a:spLocks noGrp="1"/>
          </p:cNvSpPr>
          <p:nvPr>
            <p:ph type="title"/>
          </p:nvPr>
        </p:nvSpPr>
        <p:spPr/>
        <p:txBody>
          <a:bodyPr/>
          <a:lstStyle/>
          <a:p>
            <a:r>
              <a:rPr lang="en-US" sz="6000" dirty="0">
                <a:solidFill>
                  <a:srgbClr val="A50021"/>
                </a:solidFill>
                <a:latin typeface="Helvetica Neue" panose="02000403000000020004" pitchFamily="2"/>
              </a:rPr>
              <a:t>Human Rights Tribunal</a:t>
            </a:r>
            <a:r>
              <a:rPr lang="en-US" dirty="0"/>
              <a:t> </a:t>
            </a:r>
          </a:p>
        </p:txBody>
      </p:sp>
      <p:sp>
        <p:nvSpPr>
          <p:cNvPr id="3" name="Content Placeholder 2">
            <a:extLst>
              <a:ext uri="{FF2B5EF4-FFF2-40B4-BE49-F238E27FC236}">
                <a16:creationId xmlns:a16="http://schemas.microsoft.com/office/drawing/2014/main" id="{36764612-8D51-D6A8-0BA5-53460DC2B267}"/>
              </a:ext>
            </a:extLst>
          </p:cNvPr>
          <p:cNvSpPr>
            <a:spLocks noGrp="1"/>
          </p:cNvSpPr>
          <p:nvPr>
            <p:ph idx="1"/>
          </p:nvPr>
        </p:nvSpPr>
        <p:spPr/>
        <p:txBody>
          <a:bodyPr>
            <a:normAutofit lnSpcReduction="10000"/>
          </a:bodyPr>
          <a:lstStyle/>
          <a:p>
            <a:r>
              <a:rPr lang="en-US" b="1" dirty="0">
                <a:latin typeface="Helvetica" panose="020B0604020202020204" pitchFamily="34" charset="0"/>
                <a:cs typeface="Helvetica" panose="020B0604020202020204" pitchFamily="34" charset="0"/>
              </a:rPr>
              <a:t>Pros: </a:t>
            </a:r>
            <a:endParaRPr lang="en-US" dirty="0">
              <a:latin typeface="Helvetica" panose="020B0604020202020204" pitchFamily="34" charset="0"/>
              <a:cs typeface="Helvetica" panose="020B0604020202020204" pitchFamily="34" charset="0"/>
            </a:endParaRPr>
          </a:p>
          <a:p>
            <a:pPr lvl="1"/>
            <a:r>
              <a:rPr lang="en-US" dirty="0">
                <a:latin typeface="Helvetica" panose="020B0604020202020204" pitchFamily="34" charset="0"/>
                <a:cs typeface="Helvetica" panose="020B0604020202020204" pitchFamily="34" charset="0"/>
              </a:rPr>
              <a:t>Specialized Tribunal </a:t>
            </a:r>
          </a:p>
          <a:p>
            <a:pPr lvl="1"/>
            <a:endParaRPr lang="en-US" dirty="0">
              <a:latin typeface="Helvetica" panose="020B0604020202020204" pitchFamily="34" charset="0"/>
              <a:cs typeface="Helvetica" panose="020B0604020202020204" pitchFamily="34" charset="0"/>
            </a:endParaRPr>
          </a:p>
          <a:p>
            <a:pPr lvl="1"/>
            <a:r>
              <a:rPr lang="en-US" dirty="0">
                <a:latin typeface="Helvetica" panose="020B0604020202020204" pitchFamily="34" charset="0"/>
                <a:cs typeface="Helvetica" panose="020B0604020202020204" pitchFamily="34" charset="0"/>
              </a:rPr>
              <a:t>Broad remedial powers </a:t>
            </a:r>
          </a:p>
          <a:p>
            <a:pPr lvl="1"/>
            <a:endParaRPr lang="en-US" dirty="0">
              <a:latin typeface="Helvetica" panose="020B0604020202020204" pitchFamily="34" charset="0"/>
              <a:cs typeface="Helvetica" panose="020B0604020202020204" pitchFamily="34" charset="0"/>
            </a:endParaRPr>
          </a:p>
          <a:p>
            <a:pPr lvl="1"/>
            <a:r>
              <a:rPr lang="en-US" dirty="0">
                <a:latin typeface="Helvetica" panose="020B0604020202020204" pitchFamily="34" charset="0"/>
                <a:cs typeface="Helvetica" panose="020B0604020202020204" pitchFamily="34" charset="0"/>
              </a:rPr>
              <a:t>Higher damages than grievance arbitration – highest award to date for sexual assault is </a:t>
            </a:r>
            <a:r>
              <a:rPr lang="en-US" b="1" dirty="0">
                <a:latin typeface="Helvetica" panose="020B0604020202020204" pitchFamily="34" charset="0"/>
                <a:cs typeface="Helvetica" panose="020B0604020202020204" pitchFamily="34" charset="0"/>
              </a:rPr>
              <a:t>$50,000</a:t>
            </a:r>
            <a:r>
              <a:rPr lang="en-US" dirty="0">
                <a:latin typeface="Helvetica" panose="020B0604020202020204" pitchFamily="34" charset="0"/>
                <a:cs typeface="Helvetica" panose="020B0604020202020204" pitchFamily="34" charset="0"/>
              </a:rPr>
              <a:t>, but the trend is upwards (see: </a:t>
            </a:r>
            <a:r>
              <a:rPr lang="en-US" i="1" dirty="0" err="1">
                <a:latin typeface="Helvetica" panose="020B0604020202020204" pitchFamily="34" charset="0"/>
                <a:cs typeface="Helvetica" panose="020B0604020202020204" pitchFamily="34" charset="0"/>
              </a:rPr>
              <a:t>Araniva</a:t>
            </a:r>
            <a:r>
              <a:rPr lang="en-US" i="1" dirty="0">
                <a:latin typeface="Helvetica" panose="020B0604020202020204" pitchFamily="34" charset="0"/>
                <a:cs typeface="Helvetica" panose="020B0604020202020204" pitchFamily="34" charset="0"/>
              </a:rPr>
              <a:t> v. RSY Contracting and another (No. 3), </a:t>
            </a:r>
            <a:r>
              <a:rPr lang="en-US" dirty="0">
                <a:latin typeface="Helvetica" panose="020B0604020202020204" pitchFamily="34" charset="0"/>
                <a:cs typeface="Helvetica" panose="020B0604020202020204" pitchFamily="34" charset="0"/>
              </a:rPr>
              <a:t>2019 BCHRT 97, </a:t>
            </a:r>
            <a:r>
              <a:rPr lang="en-US" i="1" dirty="0">
                <a:latin typeface="Helvetica" panose="020B0604020202020204" pitchFamily="34" charset="0"/>
                <a:cs typeface="Helvetica" panose="020B0604020202020204" pitchFamily="34" charset="0"/>
              </a:rPr>
              <a:t>Basic v. Esquimalt Denture Clinic and another</a:t>
            </a:r>
            <a:r>
              <a:rPr lang="en-US" dirty="0">
                <a:latin typeface="Helvetica" panose="020B0604020202020204" pitchFamily="34" charset="0"/>
                <a:cs typeface="Helvetica" panose="020B0604020202020204" pitchFamily="34" charset="0"/>
              </a:rPr>
              <a:t>, 2020 BCHRT 138, </a:t>
            </a:r>
            <a:r>
              <a:rPr lang="en-US" i="1" dirty="0">
                <a:latin typeface="Helvetica" panose="020B0604020202020204" pitchFamily="34" charset="0"/>
                <a:cs typeface="Helvetica" panose="020B0604020202020204" pitchFamily="34" charset="0"/>
              </a:rPr>
              <a:t>MP v. JS</a:t>
            </a:r>
            <a:r>
              <a:rPr lang="en-US" dirty="0">
                <a:latin typeface="Helvetica" panose="020B0604020202020204" pitchFamily="34" charset="0"/>
                <a:cs typeface="Helvetica" panose="020B0604020202020204" pitchFamily="34" charset="0"/>
              </a:rPr>
              <a:t>, 2020 BCHRT 131)</a:t>
            </a:r>
          </a:p>
          <a:p>
            <a:pPr lvl="1"/>
            <a:endParaRPr lang="en-US" dirty="0">
              <a:latin typeface="Helvetica" panose="020B0604020202020204" pitchFamily="34" charset="0"/>
              <a:cs typeface="Helvetica" panose="020B0604020202020204" pitchFamily="34" charset="0"/>
            </a:endParaRPr>
          </a:p>
          <a:p>
            <a:pPr lvl="1"/>
            <a:r>
              <a:rPr lang="en-US" dirty="0">
                <a:latin typeface="Helvetica" panose="020B0604020202020204" pitchFamily="34" charset="0"/>
                <a:cs typeface="Helvetica" panose="020B0604020202020204" pitchFamily="34" charset="0"/>
              </a:rPr>
              <a:t>No cost consequences if complainant is not successful </a:t>
            </a:r>
          </a:p>
          <a:p>
            <a:pPr marL="457200" lvl="1" indent="0">
              <a:buNone/>
            </a:pPr>
            <a:endParaRPr lang="en-US" dirty="0">
              <a:latin typeface="Helvetica" panose="020B0604020202020204" pitchFamily="34" charset="0"/>
              <a:cs typeface="Helvetica" panose="020B0604020202020204" pitchFamily="34" charset="0"/>
            </a:endParaRPr>
          </a:p>
          <a:p>
            <a:pPr marL="457200" lvl="1" indent="0">
              <a:buNone/>
            </a:pPr>
            <a:endParaRPr lang="en-US" dirty="0">
              <a:latin typeface="Helvetica" panose="020B0604020202020204" pitchFamily="34" charset="0"/>
              <a:cs typeface="Helvetica" panose="020B0604020202020204" pitchFamily="34" charset="0"/>
            </a:endParaRPr>
          </a:p>
          <a:p>
            <a:pPr marL="457200" lvl="1" indent="0">
              <a:buNone/>
            </a:pPr>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660859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D2052-8E3B-64C2-98C7-8CC5A0ECD8D2}"/>
              </a:ext>
            </a:extLst>
          </p:cNvPr>
          <p:cNvSpPr>
            <a:spLocks noGrp="1"/>
          </p:cNvSpPr>
          <p:nvPr>
            <p:ph type="title"/>
          </p:nvPr>
        </p:nvSpPr>
        <p:spPr/>
        <p:txBody>
          <a:bodyPr/>
          <a:lstStyle/>
          <a:p>
            <a:r>
              <a:rPr lang="en-US" sz="4400" dirty="0">
                <a:solidFill>
                  <a:srgbClr val="A50021"/>
                </a:solidFill>
                <a:latin typeface="Helvetica Neue" panose="02000403000000020004" pitchFamily="2"/>
              </a:rPr>
              <a:t>Human Rights Tribunal</a:t>
            </a:r>
            <a:r>
              <a:rPr lang="en-US" dirty="0"/>
              <a:t> </a:t>
            </a:r>
          </a:p>
        </p:txBody>
      </p:sp>
      <p:sp>
        <p:nvSpPr>
          <p:cNvPr id="3" name="Content Placeholder 2">
            <a:extLst>
              <a:ext uri="{FF2B5EF4-FFF2-40B4-BE49-F238E27FC236}">
                <a16:creationId xmlns:a16="http://schemas.microsoft.com/office/drawing/2014/main" id="{0D65F11D-3973-63E4-9152-4CFCD96C6644}"/>
              </a:ext>
            </a:extLst>
          </p:cNvPr>
          <p:cNvSpPr>
            <a:spLocks noGrp="1"/>
          </p:cNvSpPr>
          <p:nvPr>
            <p:ph idx="1"/>
          </p:nvPr>
        </p:nvSpPr>
        <p:spPr/>
        <p:txBody>
          <a:bodyPr/>
          <a:lstStyle/>
          <a:p>
            <a:r>
              <a:rPr lang="en-US" b="1" dirty="0">
                <a:latin typeface="Helvetica" panose="020B0604020202020204" pitchFamily="34" charset="0"/>
                <a:cs typeface="Helvetica" panose="020B0604020202020204" pitchFamily="34" charset="0"/>
              </a:rPr>
              <a:t>Cons: </a:t>
            </a:r>
          </a:p>
          <a:p>
            <a:endParaRPr lang="en-US" b="1" dirty="0">
              <a:latin typeface="Helvetica" panose="020B0604020202020204" pitchFamily="34" charset="0"/>
              <a:cs typeface="Helvetica" panose="020B0604020202020204" pitchFamily="34" charset="0"/>
            </a:endParaRPr>
          </a:p>
          <a:p>
            <a:pPr lvl="1"/>
            <a:r>
              <a:rPr lang="en-US" dirty="0">
                <a:latin typeface="Helvetica" panose="020B0604020202020204" pitchFamily="34" charset="0"/>
                <a:cs typeface="Helvetica" panose="020B0604020202020204" pitchFamily="34" charset="0"/>
              </a:rPr>
              <a:t>Delay – used to be faster than grievance arbitration, not the case any more </a:t>
            </a:r>
          </a:p>
          <a:p>
            <a:pPr lvl="1"/>
            <a:endParaRPr lang="en-US" dirty="0">
              <a:latin typeface="Helvetica" panose="020B0604020202020204" pitchFamily="34" charset="0"/>
              <a:cs typeface="Helvetica" panose="020B0604020202020204" pitchFamily="34" charset="0"/>
            </a:endParaRPr>
          </a:p>
          <a:p>
            <a:pPr lvl="1"/>
            <a:r>
              <a:rPr lang="en-US" dirty="0">
                <a:latin typeface="Helvetica" panose="020B0604020202020204" pitchFamily="34" charset="0"/>
                <a:cs typeface="Helvetica" panose="020B0604020202020204" pitchFamily="34" charset="0"/>
              </a:rPr>
              <a:t>Lower damages than civil claim? </a:t>
            </a:r>
          </a:p>
          <a:p>
            <a:pPr lvl="1"/>
            <a:endParaRPr lang="en-US" dirty="0">
              <a:latin typeface="Helvetica" panose="020B0604020202020204" pitchFamily="34" charset="0"/>
              <a:cs typeface="Helvetica" panose="020B0604020202020204" pitchFamily="34" charset="0"/>
            </a:endParaRPr>
          </a:p>
          <a:p>
            <a:pPr lvl="1"/>
            <a:r>
              <a:rPr lang="en-US" dirty="0">
                <a:latin typeface="Helvetica" panose="020B0604020202020204" pitchFamily="34" charset="0"/>
                <a:cs typeface="Helvetica" panose="020B0604020202020204" pitchFamily="34" charset="0"/>
              </a:rPr>
              <a:t>No costs awarded if complainant is successful </a:t>
            </a:r>
            <a:endParaRPr lang="en-US" b="1" dirty="0">
              <a:latin typeface="Helvetica" panose="020B0604020202020204" pitchFamily="34" charset="0"/>
              <a:cs typeface="Helvetica" panose="020B0604020202020204" pitchFamily="34" charset="0"/>
            </a:endParaRPr>
          </a:p>
          <a:p>
            <a:pPr lvl="1"/>
            <a:endParaRPr lang="en-US" dirty="0">
              <a:latin typeface="Helvetica" panose="020B0604020202020204" pitchFamily="34" charset="0"/>
              <a:cs typeface="Helvetica" panose="020B0604020202020204" pitchFamily="34" charset="0"/>
            </a:endParaRPr>
          </a:p>
          <a:p>
            <a:pPr lvl="1"/>
            <a:endParaRPr lang="en-US" dirty="0">
              <a:latin typeface="Helvetica" panose="020B0604020202020204" pitchFamily="34" charset="0"/>
              <a:cs typeface="Helvetica" panose="020B0604020202020204" pitchFamily="34" charset="0"/>
            </a:endParaRPr>
          </a:p>
          <a:p>
            <a:pPr lvl="1"/>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9633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B9279-121A-388A-579B-3AAE4B749000}"/>
              </a:ext>
            </a:extLst>
          </p:cNvPr>
          <p:cNvSpPr>
            <a:spLocks noGrp="1"/>
          </p:cNvSpPr>
          <p:nvPr>
            <p:ph type="title"/>
          </p:nvPr>
        </p:nvSpPr>
        <p:spPr/>
        <p:txBody>
          <a:bodyPr>
            <a:normAutofit/>
          </a:bodyPr>
          <a:lstStyle/>
          <a:p>
            <a:r>
              <a:rPr lang="en-US" sz="6000" dirty="0">
                <a:solidFill>
                  <a:srgbClr val="A50021"/>
                </a:solidFill>
                <a:latin typeface="Helvetica Neue" panose="02000403000000020004" pitchFamily="2"/>
              </a:rPr>
              <a:t>WorkSafe BC </a:t>
            </a:r>
          </a:p>
        </p:txBody>
      </p:sp>
      <p:sp>
        <p:nvSpPr>
          <p:cNvPr id="3" name="Content Placeholder 2">
            <a:extLst>
              <a:ext uri="{FF2B5EF4-FFF2-40B4-BE49-F238E27FC236}">
                <a16:creationId xmlns:a16="http://schemas.microsoft.com/office/drawing/2014/main" id="{F4DA74DC-9356-DFF1-903D-68EECC592EB1}"/>
              </a:ext>
            </a:extLst>
          </p:cNvPr>
          <p:cNvSpPr>
            <a:spLocks noGrp="1"/>
          </p:cNvSpPr>
          <p:nvPr>
            <p:ph idx="1"/>
          </p:nvPr>
        </p:nvSpPr>
        <p:spPr/>
        <p:txBody>
          <a:bodyPr>
            <a:normAutofit fontScale="92500" lnSpcReduction="20000"/>
          </a:bodyPr>
          <a:lstStyle/>
          <a:p>
            <a:r>
              <a:rPr lang="en-US" b="1" dirty="0">
                <a:latin typeface="Helvetica" panose="020B0604020202020204" pitchFamily="34" charset="0"/>
                <a:cs typeface="Helvetica" panose="020B0604020202020204" pitchFamily="34" charset="0"/>
              </a:rPr>
              <a:t>Compensation claims for personal injury and mental disorder claims - </a:t>
            </a:r>
            <a:r>
              <a:rPr lang="en-US" dirty="0">
                <a:latin typeface="Helvetica" panose="020B0604020202020204" pitchFamily="34" charset="0"/>
                <a:cs typeface="Helvetica" panose="020B0604020202020204" pitchFamily="34" charset="0"/>
              </a:rPr>
              <a:t>ss. 134 and 135 of the </a:t>
            </a:r>
            <a:r>
              <a:rPr lang="en-US" i="1" dirty="0">
                <a:latin typeface="Helvetica" panose="020B0604020202020204" pitchFamily="34" charset="0"/>
                <a:cs typeface="Helvetica" panose="020B0604020202020204" pitchFamily="34" charset="0"/>
              </a:rPr>
              <a:t>Workers Compensation Act </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Claims must result from injuries “arising out of and in the course of a worker's employment” </a:t>
            </a:r>
          </a:p>
          <a:p>
            <a:pPr marL="0" indent="0">
              <a:buNone/>
            </a:pPr>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Not an adjudicative process, but still important to be alive to concerns around multiple proceedings, such as inconsistent statements </a:t>
            </a:r>
          </a:p>
          <a:p>
            <a:pPr marL="0" indent="0">
              <a:buNone/>
            </a:pPr>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Amount of compensation received will be deducted from damages sought in another proceeding </a:t>
            </a:r>
          </a:p>
          <a:p>
            <a:pPr marL="0" indent="0">
              <a:buNone/>
            </a:pPr>
            <a:endParaRPr lang="en-US" dirty="0"/>
          </a:p>
        </p:txBody>
      </p:sp>
    </p:spTree>
    <p:extLst>
      <p:ext uri="{BB962C8B-B14F-4D97-AF65-F5344CB8AC3E}">
        <p14:creationId xmlns:p14="http://schemas.microsoft.com/office/powerpoint/2010/main" val="698733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B9279-121A-388A-579B-3AAE4B749000}"/>
              </a:ext>
            </a:extLst>
          </p:cNvPr>
          <p:cNvSpPr>
            <a:spLocks noGrp="1"/>
          </p:cNvSpPr>
          <p:nvPr>
            <p:ph type="title"/>
          </p:nvPr>
        </p:nvSpPr>
        <p:spPr/>
        <p:txBody>
          <a:bodyPr>
            <a:normAutofit/>
          </a:bodyPr>
          <a:lstStyle/>
          <a:p>
            <a:r>
              <a:rPr lang="en-US" sz="6000" dirty="0">
                <a:solidFill>
                  <a:srgbClr val="A50021"/>
                </a:solidFill>
                <a:latin typeface="Helvetica Neue" panose="02000403000000020004" pitchFamily="2"/>
              </a:rPr>
              <a:t>WorkSafe BC </a:t>
            </a:r>
          </a:p>
        </p:txBody>
      </p:sp>
      <p:sp>
        <p:nvSpPr>
          <p:cNvPr id="3" name="Content Placeholder 2">
            <a:extLst>
              <a:ext uri="{FF2B5EF4-FFF2-40B4-BE49-F238E27FC236}">
                <a16:creationId xmlns:a16="http://schemas.microsoft.com/office/drawing/2014/main" id="{F4DA74DC-9356-DFF1-903D-68EECC592EB1}"/>
              </a:ext>
            </a:extLst>
          </p:cNvPr>
          <p:cNvSpPr>
            <a:spLocks noGrp="1"/>
          </p:cNvSpPr>
          <p:nvPr>
            <p:ph idx="1"/>
          </p:nvPr>
        </p:nvSpPr>
        <p:spPr/>
        <p:txBody>
          <a:bodyPr>
            <a:normAutofit/>
          </a:bodyPr>
          <a:lstStyle/>
          <a:p>
            <a:r>
              <a:rPr lang="en-US" dirty="0">
                <a:latin typeface="Helvetica" panose="020B0604020202020204" pitchFamily="34" charset="0"/>
                <a:cs typeface="Helvetica" panose="020B0604020202020204" pitchFamily="34" charset="0"/>
              </a:rPr>
              <a:t>The Board has </a:t>
            </a:r>
            <a:r>
              <a:rPr lang="en-US" b="1" dirty="0">
                <a:latin typeface="Helvetica" panose="020B0604020202020204" pitchFamily="34" charset="0"/>
                <a:cs typeface="Helvetica" panose="020B0604020202020204" pitchFamily="34" charset="0"/>
              </a:rPr>
              <a:t>exclusive jurisdiction </a:t>
            </a:r>
            <a:r>
              <a:rPr lang="en-US" dirty="0">
                <a:latin typeface="Helvetica" panose="020B0604020202020204" pitchFamily="34" charset="0"/>
                <a:cs typeface="Helvetica" panose="020B0604020202020204" pitchFamily="34" charset="0"/>
              </a:rPr>
              <a:t>over compensation claims </a:t>
            </a:r>
          </a:p>
          <a:p>
            <a:pPr marL="0" indent="0">
              <a:buNone/>
            </a:pPr>
            <a:endParaRPr lang="en-US" dirty="0">
              <a:latin typeface="Helvetica" panose="020B0604020202020204" pitchFamily="34" charset="0"/>
              <a:cs typeface="Helvetica" panose="020B0604020202020204" pitchFamily="34" charset="0"/>
            </a:endParaRPr>
          </a:p>
          <a:p>
            <a:pPr marL="971550" lvl="1" indent="-514350">
              <a:buAutoNum type="arabicPlain" startAt="122"/>
            </a:pPr>
            <a:r>
              <a:rPr lang="en-US" dirty="0">
                <a:latin typeface="Helvetica" panose="020B0604020202020204" pitchFamily="34" charset="0"/>
                <a:cs typeface="Helvetica" panose="020B0604020202020204" pitchFamily="34" charset="0"/>
              </a:rPr>
              <a:t>(1) Subject to sections 288 and 289 [appeals to appeal tribunal], </a:t>
            </a:r>
            <a:r>
              <a:rPr lang="en-US" b="1" dirty="0">
                <a:latin typeface="Helvetica" panose="020B0604020202020204" pitchFamily="34" charset="0"/>
                <a:cs typeface="Helvetica" panose="020B0604020202020204" pitchFamily="34" charset="0"/>
              </a:rPr>
              <a:t>the Board has exclusive jurisdiction to inquire into, hear and determine all matters and questions of fact and law arising or required to be determined under the compensation provisions</a:t>
            </a:r>
            <a:r>
              <a:rPr lang="en-US" dirty="0">
                <a:latin typeface="Helvetica" panose="020B0604020202020204" pitchFamily="34" charset="0"/>
                <a:cs typeface="Helvetica" panose="020B0604020202020204" pitchFamily="34" charset="0"/>
              </a:rPr>
              <a:t>, and the action or decision of the Board on them is final and conclusive and is not open to question or review in any court. </a:t>
            </a:r>
          </a:p>
          <a:p>
            <a:pPr marL="514350" indent="-514350">
              <a:buAutoNum type="arabicPlain" startAt="122"/>
            </a:pPr>
            <a:endParaRPr lang="en-US" dirty="0">
              <a:latin typeface="Helvetica Neue" panose="02000403000000020004" pitchFamily="2"/>
            </a:endParaRPr>
          </a:p>
          <a:p>
            <a:pPr marL="0" indent="0">
              <a:buNone/>
            </a:pPr>
            <a:endParaRPr lang="en-US" dirty="0">
              <a:latin typeface="Helvetica Neue" panose="02000403000000020004" pitchFamily="2"/>
            </a:endParaRPr>
          </a:p>
          <a:p>
            <a:endParaRPr lang="en-US" dirty="0">
              <a:latin typeface="Helvetica Neue" panose="02000403000000020004" pitchFamily="2"/>
            </a:endParaRPr>
          </a:p>
          <a:p>
            <a:pPr marL="0" indent="0">
              <a:buNone/>
            </a:pPr>
            <a:endParaRPr lang="en-US" dirty="0"/>
          </a:p>
        </p:txBody>
      </p:sp>
    </p:spTree>
    <p:extLst>
      <p:ext uri="{BB962C8B-B14F-4D97-AF65-F5344CB8AC3E}">
        <p14:creationId xmlns:p14="http://schemas.microsoft.com/office/powerpoint/2010/main" val="2111060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B9279-121A-388A-579B-3AAE4B749000}"/>
              </a:ext>
            </a:extLst>
          </p:cNvPr>
          <p:cNvSpPr>
            <a:spLocks noGrp="1"/>
          </p:cNvSpPr>
          <p:nvPr>
            <p:ph type="title"/>
          </p:nvPr>
        </p:nvSpPr>
        <p:spPr/>
        <p:txBody>
          <a:bodyPr>
            <a:normAutofit/>
          </a:bodyPr>
          <a:lstStyle/>
          <a:p>
            <a:r>
              <a:rPr lang="en-US" sz="6000" dirty="0">
                <a:solidFill>
                  <a:srgbClr val="A50021"/>
                </a:solidFill>
                <a:latin typeface="Helvetica Neue" panose="02000403000000020004" pitchFamily="2"/>
              </a:rPr>
              <a:t>WorkSafe BC </a:t>
            </a:r>
          </a:p>
        </p:txBody>
      </p:sp>
      <p:sp>
        <p:nvSpPr>
          <p:cNvPr id="3" name="Content Placeholder 2">
            <a:extLst>
              <a:ext uri="{FF2B5EF4-FFF2-40B4-BE49-F238E27FC236}">
                <a16:creationId xmlns:a16="http://schemas.microsoft.com/office/drawing/2014/main" id="{F4DA74DC-9356-DFF1-903D-68EECC592EB1}"/>
              </a:ext>
            </a:extLst>
          </p:cNvPr>
          <p:cNvSpPr>
            <a:spLocks noGrp="1"/>
          </p:cNvSpPr>
          <p:nvPr>
            <p:ph idx="1"/>
          </p:nvPr>
        </p:nvSpPr>
        <p:spPr/>
        <p:txBody>
          <a:bodyPr>
            <a:normAutofit fontScale="85000" lnSpcReduction="20000"/>
          </a:bodyPr>
          <a:lstStyle/>
          <a:p>
            <a:pPr marL="0" indent="0">
              <a:buNone/>
            </a:pPr>
            <a:r>
              <a:rPr lang="en-US" dirty="0">
                <a:latin typeface="Helvetica" panose="020B0604020202020204" pitchFamily="34" charset="0"/>
                <a:cs typeface="Helvetica" panose="020B0604020202020204" pitchFamily="34" charset="0"/>
              </a:rPr>
              <a:t>127 (1) Subject to subsection (2),</a:t>
            </a:r>
          </a:p>
          <a:p>
            <a:pPr marL="0" indent="0">
              <a:buNone/>
            </a:pPr>
            <a:endParaRPr lang="en-US" dirty="0">
              <a:latin typeface="Helvetica" panose="020B0604020202020204" pitchFamily="34" charset="0"/>
              <a:cs typeface="Helvetica" panose="020B0604020202020204" pitchFamily="34" charset="0"/>
            </a:endParaRPr>
          </a:p>
          <a:p>
            <a:pPr marL="914400" lvl="1" indent="-457200">
              <a:buAutoNum type="alphaLcParenBoth"/>
            </a:pPr>
            <a:r>
              <a:rPr lang="en-US" b="1" dirty="0">
                <a:latin typeface="Helvetica" panose="020B0604020202020204" pitchFamily="34" charset="0"/>
                <a:cs typeface="Helvetica" panose="020B0604020202020204" pitchFamily="34" charset="0"/>
              </a:rPr>
              <a:t>the compensation provisions are in place of any right and rights of action, statutory or otherwise,</a:t>
            </a:r>
            <a:r>
              <a:rPr lang="en-US" dirty="0">
                <a:latin typeface="Helvetica" panose="020B0604020202020204" pitchFamily="34" charset="0"/>
                <a:cs typeface="Helvetica" panose="020B0604020202020204" pitchFamily="34" charset="0"/>
              </a:rPr>
              <a:t> founded on a breach of duty of care or any other cause of action, whether that duty or cause of action is imposed by or arises by reason of law or contract, express or implied, to which a worker or a </a:t>
            </a:r>
            <a:r>
              <a:rPr lang="en-US" dirty="0" err="1">
                <a:latin typeface="Helvetica" panose="020B0604020202020204" pitchFamily="34" charset="0"/>
                <a:cs typeface="Helvetica" panose="020B0604020202020204" pitchFamily="34" charset="0"/>
              </a:rPr>
              <a:t>dependant</a:t>
            </a:r>
            <a:r>
              <a:rPr lang="en-US" dirty="0">
                <a:latin typeface="Helvetica" panose="020B0604020202020204" pitchFamily="34" charset="0"/>
                <a:cs typeface="Helvetica" panose="020B0604020202020204" pitchFamily="34" charset="0"/>
              </a:rPr>
              <a:t> or family member of the worker is or may be entitled against</a:t>
            </a:r>
          </a:p>
          <a:p>
            <a:pPr marL="457200" lvl="1" indent="0">
              <a:buNone/>
            </a:pPr>
            <a:endParaRPr lang="en-US" dirty="0">
              <a:latin typeface="Helvetica" panose="020B0604020202020204" pitchFamily="34" charset="0"/>
              <a:cs typeface="Helvetica" panose="020B0604020202020204" pitchFamily="34" charset="0"/>
            </a:endParaRPr>
          </a:p>
          <a:p>
            <a:pPr marL="914400" lvl="2" indent="0">
              <a:buNone/>
            </a:pPr>
            <a:r>
              <a:rPr lang="en-US" dirty="0">
                <a:latin typeface="Helvetica" panose="020B0604020202020204" pitchFamily="34" charset="0"/>
                <a:cs typeface="Helvetica" panose="020B0604020202020204" pitchFamily="34" charset="0"/>
              </a:rPr>
              <a:t>(</a:t>
            </a:r>
            <a:r>
              <a:rPr lang="en-US" dirty="0" err="1">
                <a:latin typeface="Helvetica" panose="020B0604020202020204" pitchFamily="34" charset="0"/>
                <a:cs typeface="Helvetica" panose="020B0604020202020204" pitchFamily="34" charset="0"/>
              </a:rPr>
              <a:t>i</a:t>
            </a:r>
            <a:r>
              <a:rPr lang="en-US" dirty="0">
                <a:latin typeface="Helvetica" panose="020B0604020202020204" pitchFamily="34" charset="0"/>
                <a:cs typeface="Helvetica" panose="020B0604020202020204" pitchFamily="34" charset="0"/>
              </a:rPr>
              <a:t>) the employer of the worker,</a:t>
            </a:r>
          </a:p>
          <a:p>
            <a:pPr marL="914400" lvl="2" indent="0">
              <a:buNone/>
            </a:pPr>
            <a:r>
              <a:rPr lang="en-US" dirty="0">
                <a:latin typeface="Helvetica" panose="020B0604020202020204" pitchFamily="34" charset="0"/>
                <a:cs typeface="Helvetica" panose="020B0604020202020204" pitchFamily="34" charset="0"/>
              </a:rPr>
              <a:t>(ii) an employer within the scope of the compensation provisions, or</a:t>
            </a:r>
          </a:p>
          <a:p>
            <a:pPr marL="914400" lvl="2" indent="0">
              <a:buNone/>
            </a:pPr>
            <a:r>
              <a:rPr lang="en-US" dirty="0">
                <a:latin typeface="Helvetica" panose="020B0604020202020204" pitchFamily="34" charset="0"/>
                <a:cs typeface="Helvetica" panose="020B0604020202020204" pitchFamily="34" charset="0"/>
              </a:rPr>
              <a:t>(iii) any other worker,</a:t>
            </a:r>
          </a:p>
          <a:p>
            <a:pPr marL="914400" lvl="2" indent="0">
              <a:buNone/>
            </a:pPr>
            <a:endParaRPr lang="en-US" dirty="0">
              <a:latin typeface="Helvetica" panose="020B0604020202020204" pitchFamily="34" charset="0"/>
              <a:cs typeface="Helvetica" panose="020B0604020202020204" pitchFamily="34" charset="0"/>
            </a:endParaRPr>
          </a:p>
          <a:p>
            <a:pPr marL="914400" lvl="2" indent="0">
              <a:buNone/>
            </a:pPr>
            <a:r>
              <a:rPr lang="en-US" b="1" dirty="0">
                <a:latin typeface="Helvetica" panose="020B0604020202020204" pitchFamily="34" charset="0"/>
                <a:cs typeface="Helvetica" panose="020B0604020202020204" pitchFamily="34" charset="0"/>
              </a:rPr>
              <a:t>in respect of any personal injury, disablement or death of the worker arising out of and in the course of employment, and</a:t>
            </a:r>
          </a:p>
          <a:p>
            <a:pPr marL="914400" lvl="2" indent="0">
              <a:buNone/>
            </a:pPr>
            <a:endParaRPr lang="en-US" dirty="0">
              <a:latin typeface="Helvetica" panose="020B0604020202020204" pitchFamily="34" charset="0"/>
              <a:cs typeface="Helvetica" panose="020B0604020202020204" pitchFamily="34" charset="0"/>
            </a:endParaRPr>
          </a:p>
          <a:p>
            <a:pPr marL="914400" lvl="2" indent="0">
              <a:buNone/>
            </a:pPr>
            <a:r>
              <a:rPr lang="en-US" b="1" dirty="0">
                <a:latin typeface="Helvetica" panose="020B0604020202020204" pitchFamily="34" charset="0"/>
                <a:cs typeface="Helvetica" panose="020B0604020202020204" pitchFamily="34" charset="0"/>
              </a:rPr>
              <a:t>(b) no action lies in respect of such an injury, disablement or death.</a:t>
            </a:r>
          </a:p>
          <a:p>
            <a:pPr marL="0" indent="0">
              <a:buNone/>
            </a:pPr>
            <a:endParaRPr lang="en-US" dirty="0">
              <a:latin typeface="Helvetica Neue" panose="02000403000000020004" pitchFamily="2"/>
            </a:endParaRPr>
          </a:p>
          <a:p>
            <a:endParaRPr lang="en-US" dirty="0">
              <a:latin typeface="Helvetica Neue" panose="02000403000000020004" pitchFamily="2"/>
            </a:endParaRPr>
          </a:p>
          <a:p>
            <a:pPr marL="0" indent="0">
              <a:buNone/>
            </a:pPr>
            <a:endParaRPr lang="en-US" dirty="0"/>
          </a:p>
        </p:txBody>
      </p:sp>
    </p:spTree>
    <p:extLst>
      <p:ext uri="{BB962C8B-B14F-4D97-AF65-F5344CB8AC3E}">
        <p14:creationId xmlns:p14="http://schemas.microsoft.com/office/powerpoint/2010/main" val="2138992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9C799-DD20-10EF-9A09-2E2C34FA8BFF}"/>
              </a:ext>
            </a:extLst>
          </p:cNvPr>
          <p:cNvSpPr>
            <a:spLocks noGrp="1"/>
          </p:cNvSpPr>
          <p:nvPr>
            <p:ph type="title"/>
          </p:nvPr>
        </p:nvSpPr>
        <p:spPr/>
        <p:txBody>
          <a:bodyPr/>
          <a:lstStyle/>
          <a:p>
            <a:r>
              <a:rPr lang="en-US" sz="6000" dirty="0">
                <a:solidFill>
                  <a:srgbClr val="A50021"/>
                </a:solidFill>
                <a:latin typeface="Helvetica Neue" panose="02000403000000020004" pitchFamily="2"/>
              </a:rPr>
              <a:t>Parallel Proceedings </a:t>
            </a:r>
            <a:r>
              <a:rPr lang="en-US" dirty="0">
                <a:latin typeface="Helvetica Neue" panose="02000403000000020004" pitchFamily="2"/>
              </a:rPr>
              <a:t>	</a:t>
            </a:r>
          </a:p>
        </p:txBody>
      </p:sp>
      <p:sp>
        <p:nvSpPr>
          <p:cNvPr id="3" name="Content Placeholder 2">
            <a:extLst>
              <a:ext uri="{FF2B5EF4-FFF2-40B4-BE49-F238E27FC236}">
                <a16:creationId xmlns:a16="http://schemas.microsoft.com/office/drawing/2014/main" id="{33941ED5-684A-1395-EA91-5E7C7A7D7ABE}"/>
              </a:ext>
            </a:extLst>
          </p:cNvPr>
          <p:cNvSpPr>
            <a:spLocks noGrp="1"/>
          </p:cNvSpPr>
          <p:nvPr>
            <p:ph idx="1"/>
          </p:nvPr>
        </p:nvSpPr>
        <p:spPr/>
        <p:txBody>
          <a:bodyPr>
            <a:normAutofit/>
          </a:bodyPr>
          <a:lstStyle/>
          <a:p>
            <a:r>
              <a:rPr lang="en-US" dirty="0">
                <a:latin typeface="Helvetica" panose="020B0604020202020204" pitchFamily="34" charset="0"/>
                <a:cs typeface="Helvetica" panose="020B0604020202020204" pitchFamily="34" charset="0"/>
              </a:rPr>
              <a:t>Grievance Arbitrations </a:t>
            </a:r>
          </a:p>
          <a:p>
            <a:r>
              <a:rPr lang="en-US" dirty="0">
                <a:latin typeface="Helvetica" panose="020B0604020202020204" pitchFamily="34" charset="0"/>
                <a:cs typeface="Helvetica" panose="020B0604020202020204" pitchFamily="34" charset="0"/>
              </a:rPr>
              <a:t>Employment Standards Disputes</a:t>
            </a:r>
          </a:p>
          <a:p>
            <a:r>
              <a:rPr lang="en-US" dirty="0">
                <a:latin typeface="Helvetica" panose="020B0604020202020204" pitchFamily="34" charset="0"/>
                <a:cs typeface="Helvetica" panose="020B0604020202020204" pitchFamily="34" charset="0"/>
              </a:rPr>
              <a:t>BC Human Rights Tribunal</a:t>
            </a:r>
          </a:p>
          <a:p>
            <a:r>
              <a:rPr lang="en-US" dirty="0">
                <a:latin typeface="Helvetica" panose="020B0604020202020204" pitchFamily="34" charset="0"/>
                <a:cs typeface="Helvetica" panose="020B0604020202020204" pitchFamily="34" charset="0"/>
              </a:rPr>
              <a:t>WorkSafe BC </a:t>
            </a:r>
          </a:p>
          <a:p>
            <a:pPr lvl="1"/>
            <a:r>
              <a:rPr lang="en-US" dirty="0">
                <a:latin typeface="Helvetica" panose="020B0604020202020204" pitchFamily="34" charset="0"/>
                <a:cs typeface="Helvetica" panose="020B0604020202020204" pitchFamily="34" charset="0"/>
              </a:rPr>
              <a:t>Compensation claims (including mental disorder claims)</a:t>
            </a:r>
          </a:p>
          <a:p>
            <a:pPr lvl="1"/>
            <a:r>
              <a:rPr lang="en-US" dirty="0">
                <a:latin typeface="Helvetica" panose="020B0604020202020204" pitchFamily="34" charset="0"/>
                <a:cs typeface="Helvetica" panose="020B0604020202020204" pitchFamily="34" charset="0"/>
              </a:rPr>
              <a:t>Prohibited Action Complaints</a:t>
            </a:r>
          </a:p>
          <a:p>
            <a:r>
              <a:rPr lang="en-US" dirty="0">
                <a:latin typeface="Helvetica" panose="020B0604020202020204" pitchFamily="34" charset="0"/>
                <a:cs typeface="Helvetica" panose="020B0604020202020204" pitchFamily="34" charset="0"/>
              </a:rPr>
              <a:t>Civil Proceedings</a:t>
            </a:r>
          </a:p>
          <a:p>
            <a:r>
              <a:rPr lang="en-US" dirty="0">
                <a:latin typeface="Helvetica" panose="020B0604020202020204" pitchFamily="34" charset="0"/>
                <a:cs typeface="Helvetica" panose="020B0604020202020204" pitchFamily="34" charset="0"/>
              </a:rPr>
              <a:t>Professional Regulatory Complaints </a:t>
            </a:r>
          </a:p>
          <a:p>
            <a:r>
              <a:rPr lang="en-US" dirty="0">
                <a:latin typeface="Helvetica" panose="020B0604020202020204" pitchFamily="34" charset="0"/>
                <a:cs typeface="Helvetica" panose="020B0604020202020204" pitchFamily="34" charset="0"/>
              </a:rPr>
              <a:t>Criminal Matters 	</a:t>
            </a:r>
          </a:p>
        </p:txBody>
      </p:sp>
    </p:spTree>
    <p:extLst>
      <p:ext uri="{BB962C8B-B14F-4D97-AF65-F5344CB8AC3E}">
        <p14:creationId xmlns:p14="http://schemas.microsoft.com/office/powerpoint/2010/main" val="4122731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B9279-121A-388A-579B-3AAE4B749000}"/>
              </a:ext>
            </a:extLst>
          </p:cNvPr>
          <p:cNvSpPr>
            <a:spLocks noGrp="1"/>
          </p:cNvSpPr>
          <p:nvPr>
            <p:ph type="title"/>
          </p:nvPr>
        </p:nvSpPr>
        <p:spPr/>
        <p:txBody>
          <a:bodyPr>
            <a:normAutofit/>
          </a:bodyPr>
          <a:lstStyle/>
          <a:p>
            <a:r>
              <a:rPr lang="en-US" sz="6000" dirty="0">
                <a:solidFill>
                  <a:srgbClr val="A50021"/>
                </a:solidFill>
                <a:latin typeface="Helvetica Neue" panose="02000403000000020004" pitchFamily="2"/>
              </a:rPr>
              <a:t>WorkSafe BC </a:t>
            </a:r>
          </a:p>
        </p:txBody>
      </p:sp>
      <p:sp>
        <p:nvSpPr>
          <p:cNvPr id="3" name="Content Placeholder 2">
            <a:extLst>
              <a:ext uri="{FF2B5EF4-FFF2-40B4-BE49-F238E27FC236}">
                <a16:creationId xmlns:a16="http://schemas.microsoft.com/office/drawing/2014/main" id="{F4DA74DC-9356-DFF1-903D-68EECC592EB1}"/>
              </a:ext>
            </a:extLst>
          </p:cNvPr>
          <p:cNvSpPr>
            <a:spLocks noGrp="1"/>
          </p:cNvSpPr>
          <p:nvPr>
            <p:ph idx="1"/>
          </p:nvPr>
        </p:nvSpPr>
        <p:spPr/>
        <p:txBody>
          <a:bodyPr>
            <a:normAutofit/>
          </a:bodyPr>
          <a:lstStyle/>
          <a:p>
            <a:r>
              <a:rPr lang="en-US" sz="2000" b="1" dirty="0">
                <a:latin typeface="Helvetica Neue" panose="02000403000000020004" pitchFamily="2"/>
              </a:rPr>
              <a:t>Arbitrators do not have jurisdiction over compensation claims </a:t>
            </a:r>
            <a:endParaRPr lang="en-US" sz="2400" b="1" dirty="0">
              <a:latin typeface="Helvetica Neue" panose="02000403000000020004" pitchFamily="2"/>
            </a:endParaRPr>
          </a:p>
          <a:p>
            <a:pPr marL="457200" lvl="1" indent="0">
              <a:buNone/>
            </a:pPr>
            <a:endParaRPr lang="en-US" sz="2000" b="1" dirty="0">
              <a:latin typeface="Helvetica Neue" panose="02000403000000020004" pitchFamily="2"/>
            </a:endParaRPr>
          </a:p>
          <a:p>
            <a:pPr marL="457200" lvl="1" indent="0">
              <a:buNone/>
            </a:pPr>
            <a:r>
              <a:rPr lang="en-US" sz="2000" b="1" dirty="0">
                <a:latin typeface="Helvetica" panose="020B0604020202020204" pitchFamily="34" charset="0"/>
                <a:cs typeface="Helvetica" panose="020B0604020202020204" pitchFamily="34" charset="0"/>
              </a:rPr>
              <a:t>There is no concurrent or overlapping jurisdiction on issues of compensation for injury or illness arising out of or in the course of employment.</a:t>
            </a:r>
            <a:r>
              <a:rPr lang="en-US" sz="2000" dirty="0">
                <a:latin typeface="Helvetica" panose="020B0604020202020204" pitchFamily="34" charset="0"/>
                <a:cs typeface="Helvetica" panose="020B0604020202020204" pitchFamily="34" charset="0"/>
              </a:rPr>
              <a:t> While there are issues of managing concurrent jurisdiction between grievance arbitration and human rights or other tribunals, the Supreme Court of Canada's recognition of a broad exclusive jurisdiction in grievance arbitration does not extend to jurisdiction over compensation for injury or illness arising out of or in the course of employment where there is a legislated workers' compensation system. </a:t>
            </a:r>
          </a:p>
          <a:p>
            <a:pPr marL="0" indent="0" algn="r">
              <a:buNone/>
            </a:pPr>
            <a:r>
              <a:rPr lang="en-US" sz="2400" i="1" dirty="0">
                <a:latin typeface="Helvetica" panose="020B0604020202020204" pitchFamily="34" charset="0"/>
                <a:cs typeface="Helvetica" panose="020B0604020202020204" pitchFamily="34" charset="0"/>
              </a:rPr>
              <a:t>UNITE-HERE, Local 40 and Host International Canada, Ltd. (Employer Preliminary Objections)</a:t>
            </a:r>
            <a:r>
              <a:rPr lang="en-US" sz="2400" dirty="0">
                <a:latin typeface="Helvetica" panose="020B0604020202020204" pitchFamily="34" charset="0"/>
                <a:cs typeface="Helvetica" panose="020B0604020202020204" pitchFamily="34" charset="0"/>
              </a:rPr>
              <a:t>, 2017 </a:t>
            </a:r>
            <a:r>
              <a:rPr lang="en-US" sz="2400" dirty="0" err="1">
                <a:latin typeface="Helvetica" panose="020B0604020202020204" pitchFamily="34" charset="0"/>
                <a:cs typeface="Helvetica" panose="020B0604020202020204" pitchFamily="34" charset="0"/>
              </a:rPr>
              <a:t>CarswellBC</a:t>
            </a:r>
            <a:r>
              <a:rPr lang="en-US" sz="2400" dirty="0">
                <a:latin typeface="Helvetica" panose="020B0604020202020204" pitchFamily="34" charset="0"/>
                <a:cs typeface="Helvetica" panose="020B0604020202020204" pitchFamily="34" charset="0"/>
              </a:rPr>
              <a:t> 1574 at para. 167</a:t>
            </a:r>
          </a:p>
          <a:p>
            <a:pPr marL="0" indent="0">
              <a:buNone/>
            </a:pPr>
            <a:endParaRPr lang="en-US" dirty="0">
              <a:latin typeface="Helvetica" panose="020B0604020202020204" pitchFamily="34" charset="0"/>
              <a:cs typeface="Helvetica" panose="020B0604020202020204" pitchFamily="34" charset="0"/>
            </a:endParaRPr>
          </a:p>
          <a:p>
            <a:endParaRPr lang="en-US" dirty="0">
              <a:latin typeface="Helvetica Neue" panose="02000403000000020004" pitchFamily="2"/>
            </a:endParaRPr>
          </a:p>
          <a:p>
            <a:endParaRPr lang="en-US" dirty="0"/>
          </a:p>
        </p:txBody>
      </p:sp>
    </p:spTree>
    <p:extLst>
      <p:ext uri="{BB962C8B-B14F-4D97-AF65-F5344CB8AC3E}">
        <p14:creationId xmlns:p14="http://schemas.microsoft.com/office/powerpoint/2010/main" val="2917055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16AE0-BCC1-BD00-75ED-D5A320B2C3E1}"/>
              </a:ext>
            </a:extLst>
          </p:cNvPr>
          <p:cNvSpPr>
            <a:spLocks noGrp="1"/>
          </p:cNvSpPr>
          <p:nvPr>
            <p:ph type="title"/>
          </p:nvPr>
        </p:nvSpPr>
        <p:spPr/>
        <p:txBody>
          <a:bodyPr/>
          <a:lstStyle/>
          <a:p>
            <a:r>
              <a:rPr lang="en-US" sz="4400" dirty="0">
                <a:solidFill>
                  <a:srgbClr val="A50021"/>
                </a:solidFill>
                <a:latin typeface="Helvetica Neue" panose="02000403000000020004" pitchFamily="2"/>
              </a:rPr>
              <a:t>WorkSafe BC </a:t>
            </a:r>
            <a:endParaRPr lang="en-US" dirty="0"/>
          </a:p>
        </p:txBody>
      </p:sp>
      <p:sp>
        <p:nvSpPr>
          <p:cNvPr id="3" name="Content Placeholder 2">
            <a:extLst>
              <a:ext uri="{FF2B5EF4-FFF2-40B4-BE49-F238E27FC236}">
                <a16:creationId xmlns:a16="http://schemas.microsoft.com/office/drawing/2014/main" id="{DC204E58-CA4E-2F5C-1F6F-8A103C83387D}"/>
              </a:ext>
            </a:extLst>
          </p:cNvPr>
          <p:cNvSpPr>
            <a:spLocks noGrp="1"/>
          </p:cNvSpPr>
          <p:nvPr>
            <p:ph idx="1"/>
          </p:nvPr>
        </p:nvSpPr>
        <p:spPr/>
        <p:txBody>
          <a:bodyPr/>
          <a:lstStyle/>
          <a:p>
            <a:r>
              <a:rPr lang="en-US" dirty="0">
                <a:latin typeface="Helvetica" panose="020B0604020202020204" pitchFamily="34" charset="0"/>
                <a:cs typeface="Helvetica" panose="020B0604020202020204" pitchFamily="34" charset="0"/>
              </a:rPr>
              <a:t>What about the Tribunal? </a:t>
            </a:r>
          </a:p>
          <a:p>
            <a:pPr marL="0" indent="0">
              <a:buNone/>
            </a:pPr>
            <a:endParaRPr lang="en-US" dirty="0">
              <a:latin typeface="Helvetica" panose="020B0604020202020204" pitchFamily="34" charset="0"/>
              <a:cs typeface="Helvetica" panose="020B0604020202020204" pitchFamily="34" charset="0"/>
            </a:endParaRPr>
          </a:p>
          <a:p>
            <a:pPr lvl="1"/>
            <a:r>
              <a:rPr lang="en-US" dirty="0">
                <a:latin typeface="Helvetica" panose="020B0604020202020204" pitchFamily="34" charset="0"/>
                <a:cs typeface="Helvetica" panose="020B0604020202020204" pitchFamily="34" charset="0"/>
              </a:rPr>
              <a:t>A complaint under s. 13 of the Code is not an “action” within the meaning of s. 10(1) [now s. 127(1)] of the Workers Compensation Act - </a:t>
            </a:r>
            <a:r>
              <a:rPr lang="en-US" i="1" dirty="0">
                <a:latin typeface="Helvetica" panose="020B0604020202020204" pitchFamily="34" charset="0"/>
                <a:cs typeface="Helvetica" panose="020B0604020202020204" pitchFamily="34" charset="0"/>
              </a:rPr>
              <a:t>Brown v. </a:t>
            </a:r>
            <a:r>
              <a:rPr lang="en-US" i="1" dirty="0" err="1">
                <a:latin typeface="Helvetica" panose="020B0604020202020204" pitchFamily="34" charset="0"/>
                <a:cs typeface="Helvetica" panose="020B0604020202020204" pitchFamily="34" charset="0"/>
              </a:rPr>
              <a:t>Waldun</a:t>
            </a:r>
            <a:r>
              <a:rPr lang="en-US" i="1" dirty="0">
                <a:latin typeface="Helvetica" panose="020B0604020202020204" pitchFamily="34" charset="0"/>
                <a:cs typeface="Helvetica" panose="020B0604020202020204" pitchFamily="34" charset="0"/>
              </a:rPr>
              <a:t> Forest Products Ltd., </a:t>
            </a:r>
            <a:r>
              <a:rPr lang="en-US" dirty="0">
                <a:latin typeface="Helvetica" panose="020B0604020202020204" pitchFamily="34" charset="0"/>
                <a:cs typeface="Helvetica" panose="020B0604020202020204" pitchFamily="34" charset="0"/>
              </a:rPr>
              <a:t>2000 BCHRT 55</a:t>
            </a:r>
          </a:p>
        </p:txBody>
      </p:sp>
    </p:spTree>
    <p:extLst>
      <p:ext uri="{BB962C8B-B14F-4D97-AF65-F5344CB8AC3E}">
        <p14:creationId xmlns:p14="http://schemas.microsoft.com/office/powerpoint/2010/main" val="3565604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B9279-121A-388A-579B-3AAE4B749000}"/>
              </a:ext>
            </a:extLst>
          </p:cNvPr>
          <p:cNvSpPr>
            <a:spLocks noGrp="1"/>
          </p:cNvSpPr>
          <p:nvPr>
            <p:ph type="title"/>
          </p:nvPr>
        </p:nvSpPr>
        <p:spPr/>
        <p:txBody>
          <a:bodyPr>
            <a:normAutofit/>
          </a:bodyPr>
          <a:lstStyle/>
          <a:p>
            <a:r>
              <a:rPr lang="en-US" sz="6000" dirty="0">
                <a:solidFill>
                  <a:srgbClr val="A50021"/>
                </a:solidFill>
                <a:latin typeface="Helvetica Neue" panose="02000403000000020004" pitchFamily="2"/>
              </a:rPr>
              <a:t>WorkSafe BC </a:t>
            </a:r>
          </a:p>
        </p:txBody>
      </p:sp>
      <p:sp>
        <p:nvSpPr>
          <p:cNvPr id="3" name="Content Placeholder 2">
            <a:extLst>
              <a:ext uri="{FF2B5EF4-FFF2-40B4-BE49-F238E27FC236}">
                <a16:creationId xmlns:a16="http://schemas.microsoft.com/office/drawing/2014/main" id="{F4DA74DC-9356-DFF1-903D-68EECC592EB1}"/>
              </a:ext>
            </a:extLst>
          </p:cNvPr>
          <p:cNvSpPr>
            <a:spLocks noGrp="1"/>
          </p:cNvSpPr>
          <p:nvPr>
            <p:ph idx="1"/>
          </p:nvPr>
        </p:nvSpPr>
        <p:spPr/>
        <p:txBody>
          <a:bodyPr>
            <a:normAutofit fontScale="77500" lnSpcReduction="20000"/>
          </a:bodyPr>
          <a:lstStyle/>
          <a:p>
            <a:pPr marL="0" indent="0">
              <a:buNone/>
            </a:pPr>
            <a:r>
              <a:rPr lang="en-US" b="1" dirty="0">
                <a:latin typeface="Helvetica" panose="020B0604020202020204" pitchFamily="34" charset="0"/>
                <a:cs typeface="Helvetica" panose="020B0604020202020204" pitchFamily="34" charset="0"/>
              </a:rPr>
              <a:t>Prohibited Action Complaints – (ss. 48 &amp; 49 of the </a:t>
            </a:r>
            <a:r>
              <a:rPr lang="en-US" b="1" i="1" dirty="0">
                <a:latin typeface="Helvetica" panose="020B0604020202020204" pitchFamily="34" charset="0"/>
                <a:cs typeface="Helvetica" panose="020B0604020202020204" pitchFamily="34" charset="0"/>
              </a:rPr>
              <a:t>Act</a:t>
            </a:r>
            <a:r>
              <a:rPr lang="en-US" b="1" dirty="0">
                <a:latin typeface="Helvetica" panose="020B0604020202020204" pitchFamily="34" charset="0"/>
                <a:cs typeface="Helvetica" panose="020B0604020202020204" pitchFamily="34" charset="0"/>
              </a:rPr>
              <a:t>)</a:t>
            </a:r>
          </a:p>
          <a:p>
            <a:pPr marL="0" indent="0">
              <a:buNone/>
            </a:pPr>
            <a:endParaRPr lang="en-US" dirty="0">
              <a:latin typeface="Helvetica" panose="020B0604020202020204" pitchFamily="34" charset="0"/>
              <a:cs typeface="Helvetica" panose="020B0604020202020204" pitchFamily="34" charset="0"/>
            </a:endParaRPr>
          </a:p>
          <a:p>
            <a:pPr marL="514350" indent="-514350">
              <a:buAutoNum type="arabicPlain" startAt="48"/>
            </a:pPr>
            <a:r>
              <a:rPr lang="en-US" b="1" dirty="0">
                <a:latin typeface="Helvetica" panose="020B0604020202020204" pitchFamily="34" charset="0"/>
                <a:cs typeface="Helvetica" panose="020B0604020202020204" pitchFamily="34" charset="0"/>
              </a:rPr>
              <a:t>An employer </a:t>
            </a:r>
            <a:r>
              <a:rPr lang="en-US" dirty="0">
                <a:latin typeface="Helvetica" panose="020B0604020202020204" pitchFamily="34" charset="0"/>
                <a:cs typeface="Helvetica" panose="020B0604020202020204" pitchFamily="34" charset="0"/>
              </a:rPr>
              <a:t>or union, or a person acting on behalf of an employer or union, </a:t>
            </a:r>
            <a:r>
              <a:rPr lang="en-US" b="1" dirty="0">
                <a:latin typeface="Helvetica" panose="020B0604020202020204" pitchFamily="34" charset="0"/>
                <a:cs typeface="Helvetica" panose="020B0604020202020204" pitchFamily="34" charset="0"/>
              </a:rPr>
              <a:t>must not take or threaten a prohibited action against a worker</a:t>
            </a:r>
          </a:p>
          <a:p>
            <a:pPr marL="0" indent="0">
              <a:buNone/>
            </a:pPr>
            <a:endParaRPr lang="en-US" dirty="0">
              <a:latin typeface="Helvetica" panose="020B0604020202020204" pitchFamily="34" charset="0"/>
              <a:cs typeface="Helvetica" panose="020B0604020202020204" pitchFamily="34" charset="0"/>
            </a:endParaRPr>
          </a:p>
          <a:p>
            <a:pPr marL="457200" lvl="1" indent="0">
              <a:buNone/>
            </a:pPr>
            <a:r>
              <a:rPr lang="en-US" b="1" dirty="0">
                <a:latin typeface="Helvetica" panose="020B0604020202020204" pitchFamily="34" charset="0"/>
                <a:cs typeface="Helvetica" panose="020B0604020202020204" pitchFamily="34" charset="0"/>
              </a:rPr>
              <a:t>(a) for exercising any right or carrying out any duty in accordance with the OHS provisions</a:t>
            </a:r>
            <a:r>
              <a:rPr lang="en-US" dirty="0">
                <a:latin typeface="Helvetica" panose="020B0604020202020204" pitchFamily="34" charset="0"/>
                <a:cs typeface="Helvetica" panose="020B0604020202020204" pitchFamily="34" charset="0"/>
              </a:rPr>
              <a:t>, the regulations or an applicable order,</a:t>
            </a:r>
          </a:p>
          <a:p>
            <a:pPr marL="457200" lvl="1" indent="0">
              <a:buNone/>
            </a:pPr>
            <a:r>
              <a:rPr lang="en-US" dirty="0">
                <a:latin typeface="Helvetica" panose="020B0604020202020204" pitchFamily="34" charset="0"/>
                <a:cs typeface="Helvetica" panose="020B0604020202020204" pitchFamily="34" charset="0"/>
              </a:rPr>
              <a:t>(b) for the reason that the worker has testified or is about to testify in any matter, inquiry or proceeding under this Act or the Coroners Act on an issue related to occupational health and safety or occupational environment, or</a:t>
            </a:r>
          </a:p>
          <a:p>
            <a:pPr marL="457200" lvl="1" indent="0">
              <a:buNone/>
            </a:pPr>
            <a:r>
              <a:rPr lang="en-US" b="1" dirty="0">
                <a:latin typeface="Helvetica" panose="020B0604020202020204" pitchFamily="34" charset="0"/>
                <a:cs typeface="Helvetica" panose="020B0604020202020204" pitchFamily="34" charset="0"/>
              </a:rPr>
              <a:t>(c) for the reason that the worker has given any information regarding conditions affecting the occupational health or safety or occupational environment of that worker or any other worker to</a:t>
            </a:r>
          </a:p>
          <a:p>
            <a:pPr marL="914400" lvl="2" indent="0">
              <a:buNone/>
            </a:pPr>
            <a:r>
              <a:rPr lang="en-US" dirty="0">
                <a:latin typeface="Helvetica" panose="020B0604020202020204" pitchFamily="34" charset="0"/>
                <a:cs typeface="Helvetica" panose="020B0604020202020204" pitchFamily="34" charset="0"/>
              </a:rPr>
              <a:t>(</a:t>
            </a:r>
            <a:r>
              <a:rPr lang="en-US" dirty="0" err="1">
                <a:latin typeface="Helvetica" panose="020B0604020202020204" pitchFamily="34" charset="0"/>
                <a:cs typeface="Helvetica" panose="020B0604020202020204" pitchFamily="34" charset="0"/>
              </a:rPr>
              <a:t>i</a:t>
            </a:r>
            <a:r>
              <a:rPr lang="en-US" dirty="0">
                <a:latin typeface="Helvetica" panose="020B0604020202020204" pitchFamily="34" charset="0"/>
                <a:cs typeface="Helvetica" panose="020B0604020202020204" pitchFamily="34" charset="0"/>
              </a:rPr>
              <a:t>) an employer or person acting on behalf of an employer,</a:t>
            </a:r>
          </a:p>
          <a:p>
            <a:pPr marL="914400" lvl="2" indent="0">
              <a:buNone/>
            </a:pPr>
            <a:r>
              <a:rPr lang="en-US" dirty="0">
                <a:latin typeface="Helvetica" panose="020B0604020202020204" pitchFamily="34" charset="0"/>
                <a:cs typeface="Helvetica" panose="020B0604020202020204" pitchFamily="34" charset="0"/>
              </a:rPr>
              <a:t>(ii) another worker or a union representing a worker, or</a:t>
            </a:r>
          </a:p>
          <a:p>
            <a:pPr marL="914400" lvl="2" indent="0">
              <a:buNone/>
            </a:pPr>
            <a:r>
              <a:rPr lang="en-US" dirty="0">
                <a:latin typeface="Helvetica" panose="020B0604020202020204" pitchFamily="34" charset="0"/>
                <a:cs typeface="Helvetica" panose="020B0604020202020204" pitchFamily="34" charset="0"/>
              </a:rPr>
              <a:t>(iii) an officer or any other person concerned with the administration of the OHS provisions.</a:t>
            </a:r>
          </a:p>
          <a:p>
            <a:endParaRPr lang="en-US" dirty="0"/>
          </a:p>
        </p:txBody>
      </p:sp>
    </p:spTree>
    <p:extLst>
      <p:ext uri="{BB962C8B-B14F-4D97-AF65-F5344CB8AC3E}">
        <p14:creationId xmlns:p14="http://schemas.microsoft.com/office/powerpoint/2010/main" val="3823790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F218A-5D43-49FD-1EC9-0511DD5CBDE9}"/>
              </a:ext>
            </a:extLst>
          </p:cNvPr>
          <p:cNvSpPr>
            <a:spLocks noGrp="1"/>
          </p:cNvSpPr>
          <p:nvPr>
            <p:ph type="title"/>
          </p:nvPr>
        </p:nvSpPr>
        <p:spPr/>
        <p:txBody>
          <a:bodyPr/>
          <a:lstStyle/>
          <a:p>
            <a:r>
              <a:rPr lang="en-US" sz="4400" dirty="0">
                <a:solidFill>
                  <a:srgbClr val="A50021"/>
                </a:solidFill>
                <a:latin typeface="Helvetica Neue" panose="02000403000000020004" pitchFamily="2"/>
              </a:rPr>
              <a:t>WorkSafe BC </a:t>
            </a:r>
            <a:endParaRPr lang="en-US" dirty="0"/>
          </a:p>
        </p:txBody>
      </p:sp>
      <p:sp>
        <p:nvSpPr>
          <p:cNvPr id="3" name="Content Placeholder 2">
            <a:extLst>
              <a:ext uri="{FF2B5EF4-FFF2-40B4-BE49-F238E27FC236}">
                <a16:creationId xmlns:a16="http://schemas.microsoft.com/office/drawing/2014/main" id="{1D4A13FD-F461-4AC0-4D4B-E4B00358D808}"/>
              </a:ext>
            </a:extLst>
          </p:cNvPr>
          <p:cNvSpPr>
            <a:spLocks noGrp="1"/>
          </p:cNvSpPr>
          <p:nvPr>
            <p:ph idx="1"/>
          </p:nvPr>
        </p:nvSpPr>
        <p:spPr>
          <a:xfrm>
            <a:off x="838200" y="1554480"/>
            <a:ext cx="10515600" cy="4622483"/>
          </a:xfrm>
        </p:spPr>
        <p:txBody>
          <a:bodyPr>
            <a:normAutofit fontScale="70000" lnSpcReduction="20000"/>
          </a:bodyPr>
          <a:lstStyle/>
          <a:p>
            <a:pPr marL="0" indent="0">
              <a:buNone/>
            </a:pPr>
            <a:r>
              <a:rPr lang="en-US" dirty="0">
                <a:latin typeface="Helvetica" panose="020B0604020202020204" pitchFamily="34" charset="0"/>
                <a:cs typeface="Helvetica" panose="020B0604020202020204" pitchFamily="34" charset="0"/>
              </a:rPr>
              <a:t>47 (1) For the purposes of this Division, "prohibited action</a:t>
            </a:r>
            <a:r>
              <a:rPr lang="en-US" b="1" dirty="0">
                <a:latin typeface="Helvetica" panose="020B0604020202020204" pitchFamily="34" charset="0"/>
                <a:cs typeface="Helvetica" panose="020B0604020202020204" pitchFamily="34" charset="0"/>
              </a:rPr>
              <a:t>" includes any act or omission by an employer </a:t>
            </a:r>
            <a:r>
              <a:rPr lang="en-US" dirty="0">
                <a:latin typeface="Helvetica" panose="020B0604020202020204" pitchFamily="34" charset="0"/>
                <a:cs typeface="Helvetica" panose="020B0604020202020204" pitchFamily="34" charset="0"/>
              </a:rPr>
              <a:t>or union, or by a person acting on behalf of an employer or union, </a:t>
            </a:r>
            <a:r>
              <a:rPr lang="en-US" b="1" dirty="0">
                <a:latin typeface="Helvetica" panose="020B0604020202020204" pitchFamily="34" charset="0"/>
                <a:cs typeface="Helvetica" panose="020B0604020202020204" pitchFamily="34" charset="0"/>
              </a:rPr>
              <a:t>that adversely affects a worker with respect to</a:t>
            </a:r>
          </a:p>
          <a:p>
            <a:pPr marL="0" indent="0">
              <a:buNone/>
            </a:pPr>
            <a:endParaRPr lang="en-US" dirty="0">
              <a:latin typeface="Helvetica" panose="020B0604020202020204" pitchFamily="34" charset="0"/>
              <a:cs typeface="Helvetica" panose="020B0604020202020204" pitchFamily="34" charset="0"/>
            </a:endParaRPr>
          </a:p>
          <a:p>
            <a:pPr marL="457200" lvl="1" indent="0">
              <a:buNone/>
            </a:pPr>
            <a:r>
              <a:rPr lang="en-US" dirty="0">
                <a:latin typeface="Helvetica" panose="020B0604020202020204" pitchFamily="34" charset="0"/>
                <a:cs typeface="Helvetica" panose="020B0604020202020204" pitchFamily="34" charset="0"/>
              </a:rPr>
              <a:t>(a) any term or condition of employment, or</a:t>
            </a:r>
          </a:p>
          <a:p>
            <a:pPr marL="457200" lvl="1" indent="0">
              <a:buNone/>
            </a:pPr>
            <a:r>
              <a:rPr lang="en-US" dirty="0">
                <a:latin typeface="Helvetica" panose="020B0604020202020204" pitchFamily="34" charset="0"/>
                <a:cs typeface="Helvetica" panose="020B0604020202020204" pitchFamily="34" charset="0"/>
              </a:rPr>
              <a:t>(b) any term or condition of membership in a union.</a:t>
            </a:r>
          </a:p>
          <a:p>
            <a:pPr marL="457200" lvl="1" indent="0">
              <a:buNone/>
            </a:pPr>
            <a:endParaRPr lang="en-US" dirty="0">
              <a:latin typeface="Helvetica" panose="020B0604020202020204" pitchFamily="34" charset="0"/>
              <a:cs typeface="Helvetica" panose="020B0604020202020204" pitchFamily="34" charset="0"/>
            </a:endParaRPr>
          </a:p>
          <a:p>
            <a:pPr marL="0" indent="0">
              <a:buNone/>
            </a:pPr>
            <a:r>
              <a:rPr lang="en-US" dirty="0">
                <a:latin typeface="Helvetica" panose="020B0604020202020204" pitchFamily="34" charset="0"/>
                <a:cs typeface="Helvetica" panose="020B0604020202020204" pitchFamily="34" charset="0"/>
              </a:rPr>
              <a:t>(2) Without restricting subsection (1), prohibited action includes any of the following:</a:t>
            </a:r>
          </a:p>
          <a:p>
            <a:pPr marL="0" indent="0">
              <a:buNone/>
            </a:pPr>
            <a:endParaRPr lang="en-US" dirty="0">
              <a:latin typeface="Helvetica" panose="020B0604020202020204" pitchFamily="34" charset="0"/>
              <a:cs typeface="Helvetica" panose="020B0604020202020204" pitchFamily="34" charset="0"/>
            </a:endParaRPr>
          </a:p>
          <a:p>
            <a:pPr marL="457200" lvl="1" indent="0">
              <a:buNone/>
            </a:pPr>
            <a:r>
              <a:rPr lang="en-US" dirty="0">
                <a:latin typeface="Helvetica" panose="020B0604020202020204" pitchFamily="34" charset="0"/>
                <a:cs typeface="Helvetica" panose="020B0604020202020204" pitchFamily="34" charset="0"/>
              </a:rPr>
              <a:t>(a) suspension, layoff or dismissal;</a:t>
            </a:r>
          </a:p>
          <a:p>
            <a:pPr marL="457200" lvl="1" indent="0">
              <a:buNone/>
            </a:pPr>
            <a:r>
              <a:rPr lang="en-US" dirty="0">
                <a:latin typeface="Helvetica" panose="020B0604020202020204" pitchFamily="34" charset="0"/>
                <a:cs typeface="Helvetica" panose="020B0604020202020204" pitchFamily="34" charset="0"/>
              </a:rPr>
              <a:t>(b) demotion or loss of opportunity for promotion;</a:t>
            </a:r>
          </a:p>
          <a:p>
            <a:pPr marL="457200" lvl="1" indent="0">
              <a:buNone/>
            </a:pPr>
            <a:r>
              <a:rPr lang="en-US" dirty="0">
                <a:latin typeface="Helvetica" panose="020B0604020202020204" pitchFamily="34" charset="0"/>
                <a:cs typeface="Helvetica" panose="020B0604020202020204" pitchFamily="34" charset="0"/>
              </a:rPr>
              <a:t>(c) transfer of duties, change of location of workplace, reduction in wages or change in working hours;</a:t>
            </a:r>
          </a:p>
          <a:p>
            <a:pPr marL="457200" lvl="1" indent="0">
              <a:buNone/>
            </a:pPr>
            <a:r>
              <a:rPr lang="en-US" dirty="0">
                <a:latin typeface="Helvetica" panose="020B0604020202020204" pitchFamily="34" charset="0"/>
                <a:cs typeface="Helvetica" panose="020B0604020202020204" pitchFamily="34" charset="0"/>
              </a:rPr>
              <a:t>(d) coercion or intimidation;</a:t>
            </a:r>
          </a:p>
          <a:p>
            <a:pPr marL="457200" lvl="1" indent="0">
              <a:buNone/>
            </a:pPr>
            <a:r>
              <a:rPr lang="en-US" dirty="0">
                <a:latin typeface="Helvetica" panose="020B0604020202020204" pitchFamily="34" charset="0"/>
                <a:cs typeface="Helvetica" panose="020B0604020202020204" pitchFamily="34" charset="0"/>
              </a:rPr>
              <a:t>(e) imposition of any discipline, reprimand or other penalty;</a:t>
            </a:r>
          </a:p>
          <a:p>
            <a:pPr marL="457200" lvl="1" indent="0">
              <a:buNone/>
            </a:pPr>
            <a:r>
              <a:rPr lang="en-US" dirty="0">
                <a:latin typeface="Helvetica" panose="020B0604020202020204" pitchFamily="34" charset="0"/>
                <a:cs typeface="Helvetica" panose="020B0604020202020204" pitchFamily="34" charset="0"/>
              </a:rPr>
              <a:t>(f) the discontinuation or elimination of the job of the worker.</a:t>
            </a:r>
          </a:p>
        </p:txBody>
      </p:sp>
    </p:spTree>
    <p:extLst>
      <p:ext uri="{BB962C8B-B14F-4D97-AF65-F5344CB8AC3E}">
        <p14:creationId xmlns:p14="http://schemas.microsoft.com/office/powerpoint/2010/main" val="3214733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B9279-121A-388A-579B-3AAE4B749000}"/>
              </a:ext>
            </a:extLst>
          </p:cNvPr>
          <p:cNvSpPr>
            <a:spLocks noGrp="1"/>
          </p:cNvSpPr>
          <p:nvPr>
            <p:ph type="title"/>
          </p:nvPr>
        </p:nvSpPr>
        <p:spPr/>
        <p:txBody>
          <a:bodyPr>
            <a:normAutofit/>
          </a:bodyPr>
          <a:lstStyle/>
          <a:p>
            <a:r>
              <a:rPr lang="en-US" sz="6000" dirty="0">
                <a:solidFill>
                  <a:srgbClr val="A50021"/>
                </a:solidFill>
                <a:latin typeface="Helvetica Neue" panose="02000403000000020004" pitchFamily="2"/>
              </a:rPr>
              <a:t>WorkSafe BC </a:t>
            </a:r>
          </a:p>
        </p:txBody>
      </p:sp>
      <p:sp>
        <p:nvSpPr>
          <p:cNvPr id="3" name="Content Placeholder 2">
            <a:extLst>
              <a:ext uri="{FF2B5EF4-FFF2-40B4-BE49-F238E27FC236}">
                <a16:creationId xmlns:a16="http://schemas.microsoft.com/office/drawing/2014/main" id="{F4DA74DC-9356-DFF1-903D-68EECC592EB1}"/>
              </a:ext>
            </a:extLst>
          </p:cNvPr>
          <p:cNvSpPr>
            <a:spLocks noGrp="1"/>
          </p:cNvSpPr>
          <p:nvPr>
            <p:ph idx="1"/>
          </p:nvPr>
        </p:nvSpPr>
        <p:spPr/>
        <p:txBody>
          <a:bodyPr/>
          <a:lstStyle/>
          <a:p>
            <a:r>
              <a:rPr lang="en-US" dirty="0">
                <a:latin typeface="Helvetica" panose="020B0604020202020204" pitchFamily="34" charset="0"/>
                <a:cs typeface="Helvetica" panose="020B0604020202020204" pitchFamily="34" charset="0"/>
              </a:rPr>
              <a:t>Survivor gets to choose whether to proceed with grievance or prohibited action complaint but cannot do both: </a:t>
            </a:r>
          </a:p>
          <a:p>
            <a:pPr marL="0" indent="0">
              <a:buNone/>
            </a:pPr>
            <a:endParaRPr lang="en-US" dirty="0">
              <a:latin typeface="Helvetica" panose="020B0604020202020204" pitchFamily="34" charset="0"/>
              <a:cs typeface="Helvetica" panose="020B0604020202020204" pitchFamily="34" charset="0"/>
            </a:endParaRPr>
          </a:p>
          <a:p>
            <a:pPr marL="457200" lvl="1" indent="0">
              <a:buNone/>
            </a:pPr>
            <a:r>
              <a:rPr lang="en-US" dirty="0">
                <a:latin typeface="Helvetica" panose="020B0604020202020204" pitchFamily="34" charset="0"/>
                <a:cs typeface="Helvetica" panose="020B0604020202020204" pitchFamily="34" charset="0"/>
              </a:rPr>
              <a:t>49 (2) The worker may have a matter referred to in subsection (1) dealt with through the grievance procedure under a collective agreement, if any, or by complaint in accordance with this Division.</a:t>
            </a:r>
          </a:p>
          <a:p>
            <a:pPr marL="457200" lvl="1" indent="0">
              <a:buNone/>
            </a:pPr>
            <a:endParaRPr lang="en-US" dirty="0">
              <a:latin typeface="Helvetica Neue" panose="02000403000000020004" pitchFamily="2"/>
            </a:endParaRPr>
          </a:p>
          <a:p>
            <a:pPr marL="457200" lvl="1" indent="0">
              <a:buNone/>
            </a:pPr>
            <a:endParaRPr lang="en-US" dirty="0">
              <a:latin typeface="Helvetica Neue" panose="02000403000000020004" pitchFamily="2"/>
            </a:endParaRPr>
          </a:p>
          <a:p>
            <a:endParaRPr lang="en-US" dirty="0">
              <a:latin typeface="Helvetica Neue" panose="02000403000000020004" pitchFamily="2"/>
            </a:endParaRPr>
          </a:p>
          <a:p>
            <a:endParaRPr lang="en-US" dirty="0"/>
          </a:p>
        </p:txBody>
      </p:sp>
    </p:spTree>
    <p:extLst>
      <p:ext uri="{BB962C8B-B14F-4D97-AF65-F5344CB8AC3E}">
        <p14:creationId xmlns:p14="http://schemas.microsoft.com/office/powerpoint/2010/main" val="12135370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38437-A58D-788B-633B-110653EEC959}"/>
              </a:ext>
            </a:extLst>
          </p:cNvPr>
          <p:cNvSpPr>
            <a:spLocks noGrp="1"/>
          </p:cNvSpPr>
          <p:nvPr>
            <p:ph type="title"/>
          </p:nvPr>
        </p:nvSpPr>
        <p:spPr/>
        <p:txBody>
          <a:bodyPr/>
          <a:lstStyle/>
          <a:p>
            <a:r>
              <a:rPr lang="en-US" sz="4400" dirty="0">
                <a:solidFill>
                  <a:srgbClr val="A50021"/>
                </a:solidFill>
                <a:latin typeface="Helvetica Neue" panose="02000403000000020004" pitchFamily="2"/>
              </a:rPr>
              <a:t>WorkSafe BC </a:t>
            </a:r>
            <a:endParaRPr lang="en-US" dirty="0"/>
          </a:p>
        </p:txBody>
      </p:sp>
      <p:sp>
        <p:nvSpPr>
          <p:cNvPr id="3" name="Content Placeholder 2">
            <a:extLst>
              <a:ext uri="{FF2B5EF4-FFF2-40B4-BE49-F238E27FC236}">
                <a16:creationId xmlns:a16="http://schemas.microsoft.com/office/drawing/2014/main" id="{9D140DBB-E02C-8A40-D650-69AEC75F0C3C}"/>
              </a:ext>
            </a:extLst>
          </p:cNvPr>
          <p:cNvSpPr>
            <a:spLocks noGrp="1"/>
          </p:cNvSpPr>
          <p:nvPr>
            <p:ph idx="1"/>
          </p:nvPr>
        </p:nvSpPr>
        <p:spPr/>
        <p:txBody>
          <a:bodyPr>
            <a:normAutofit fontScale="85000" lnSpcReduction="20000"/>
          </a:bodyPr>
          <a:lstStyle/>
          <a:p>
            <a:r>
              <a:rPr lang="en-US" dirty="0">
                <a:latin typeface="Helvetica" panose="020B0604020202020204" pitchFamily="34" charset="0"/>
                <a:cs typeface="Helvetica" panose="020B0604020202020204" pitchFamily="34" charset="0"/>
              </a:rPr>
              <a:t>Prohibited Action remedies are </a:t>
            </a:r>
            <a:r>
              <a:rPr lang="en-US" b="1" dirty="0">
                <a:latin typeface="Helvetica" panose="020B0604020202020204" pitchFamily="34" charset="0"/>
                <a:cs typeface="Helvetica" panose="020B0604020202020204" pitchFamily="34" charset="0"/>
              </a:rPr>
              <a:t>limited, no opportunity for general damages</a:t>
            </a:r>
            <a:r>
              <a:rPr lang="en-US" dirty="0">
                <a:latin typeface="Helvetica" panose="020B0604020202020204" pitchFamily="34" charset="0"/>
                <a:cs typeface="Helvetica" panose="020B0604020202020204" pitchFamily="34" charset="0"/>
              </a:rPr>
              <a:t> – s. 50(2) – the Board may make an order requiring one or more of the following:</a:t>
            </a:r>
          </a:p>
          <a:p>
            <a:pPr marL="0" indent="0">
              <a:buNone/>
            </a:pPr>
            <a:endParaRPr lang="en-US" dirty="0">
              <a:latin typeface="Helvetica" panose="020B0604020202020204" pitchFamily="34" charset="0"/>
              <a:cs typeface="Helvetica" panose="020B0604020202020204" pitchFamily="34" charset="0"/>
            </a:endParaRPr>
          </a:p>
          <a:p>
            <a:pPr marL="457200" lvl="1" indent="0">
              <a:buNone/>
            </a:pPr>
            <a:r>
              <a:rPr lang="en-US" dirty="0">
                <a:latin typeface="Helvetica" panose="020B0604020202020204" pitchFamily="34" charset="0"/>
                <a:cs typeface="Helvetica" panose="020B0604020202020204" pitchFamily="34" charset="0"/>
              </a:rPr>
              <a:t>(a) that the employer or union </a:t>
            </a:r>
            <a:r>
              <a:rPr lang="en-US" b="1" dirty="0">
                <a:latin typeface="Helvetica" panose="020B0604020202020204" pitchFamily="34" charset="0"/>
                <a:cs typeface="Helvetica" panose="020B0604020202020204" pitchFamily="34" charset="0"/>
              </a:rPr>
              <a:t>cease the prohibited action</a:t>
            </a:r>
            <a:r>
              <a:rPr lang="en-US" dirty="0">
                <a:latin typeface="Helvetica" panose="020B0604020202020204" pitchFamily="34" charset="0"/>
                <a:cs typeface="Helvetica" panose="020B0604020202020204" pitchFamily="34" charset="0"/>
              </a:rPr>
              <a:t>;</a:t>
            </a:r>
          </a:p>
          <a:p>
            <a:pPr marL="457200" lvl="1" indent="0">
              <a:buNone/>
            </a:pPr>
            <a:r>
              <a:rPr lang="en-US" dirty="0">
                <a:latin typeface="Helvetica" panose="020B0604020202020204" pitchFamily="34" charset="0"/>
                <a:cs typeface="Helvetica" panose="020B0604020202020204" pitchFamily="34" charset="0"/>
              </a:rPr>
              <a:t>(b) that the </a:t>
            </a:r>
            <a:r>
              <a:rPr lang="en-US" b="1" dirty="0">
                <a:latin typeface="Helvetica" panose="020B0604020202020204" pitchFamily="34" charset="0"/>
                <a:cs typeface="Helvetica" panose="020B0604020202020204" pitchFamily="34" charset="0"/>
              </a:rPr>
              <a:t>employer reinstate the worker </a:t>
            </a:r>
            <a:r>
              <a:rPr lang="en-US" dirty="0">
                <a:latin typeface="Helvetica" panose="020B0604020202020204" pitchFamily="34" charset="0"/>
                <a:cs typeface="Helvetica" panose="020B0604020202020204" pitchFamily="34" charset="0"/>
              </a:rPr>
              <a:t>to that worker's former employment under the same terms and conditions under which that worker was formerly employed;</a:t>
            </a:r>
          </a:p>
          <a:p>
            <a:pPr marL="457200" lvl="1" indent="0">
              <a:buNone/>
            </a:pPr>
            <a:r>
              <a:rPr lang="en-US" dirty="0">
                <a:latin typeface="Helvetica" panose="020B0604020202020204" pitchFamily="34" charset="0"/>
                <a:cs typeface="Helvetica" panose="020B0604020202020204" pitchFamily="34" charset="0"/>
              </a:rPr>
              <a:t>(c) that the </a:t>
            </a:r>
            <a:r>
              <a:rPr lang="en-US" b="1" dirty="0">
                <a:latin typeface="Helvetica" panose="020B0604020202020204" pitchFamily="34" charset="0"/>
                <a:cs typeface="Helvetica" panose="020B0604020202020204" pitchFamily="34" charset="0"/>
              </a:rPr>
              <a:t>employer pay, by a specified date, the wages required to be paid </a:t>
            </a:r>
            <a:r>
              <a:rPr lang="en-US" dirty="0">
                <a:latin typeface="Helvetica" panose="020B0604020202020204" pitchFamily="34" charset="0"/>
                <a:cs typeface="Helvetica" panose="020B0604020202020204" pitchFamily="34" charset="0"/>
              </a:rPr>
              <a:t>by the OHS provisions or the regulations;</a:t>
            </a:r>
          </a:p>
          <a:p>
            <a:pPr marL="457200" lvl="1" indent="0">
              <a:buNone/>
            </a:pPr>
            <a:r>
              <a:rPr lang="en-US" dirty="0">
                <a:latin typeface="Helvetica" panose="020B0604020202020204" pitchFamily="34" charset="0"/>
                <a:cs typeface="Helvetica" panose="020B0604020202020204" pitchFamily="34" charset="0"/>
              </a:rPr>
              <a:t>(d) that the union reinstate the membership of the worker in the union;</a:t>
            </a:r>
          </a:p>
          <a:p>
            <a:pPr marL="457200" lvl="1" indent="0">
              <a:buNone/>
            </a:pPr>
            <a:r>
              <a:rPr lang="en-US" dirty="0">
                <a:latin typeface="Helvetica" panose="020B0604020202020204" pitchFamily="34" charset="0"/>
                <a:cs typeface="Helvetica" panose="020B0604020202020204" pitchFamily="34" charset="0"/>
              </a:rPr>
              <a:t>(e) that </a:t>
            </a:r>
            <a:r>
              <a:rPr lang="en-US" b="1" dirty="0">
                <a:latin typeface="Helvetica" panose="020B0604020202020204" pitchFamily="34" charset="0"/>
                <a:cs typeface="Helvetica" panose="020B0604020202020204" pitchFamily="34" charset="0"/>
              </a:rPr>
              <a:t>any reprimand or other references to the matter </a:t>
            </a:r>
            <a:r>
              <a:rPr lang="en-US" dirty="0">
                <a:latin typeface="Helvetica" panose="020B0604020202020204" pitchFamily="34" charset="0"/>
                <a:cs typeface="Helvetica" panose="020B0604020202020204" pitchFamily="34" charset="0"/>
              </a:rPr>
              <a:t>in the employer's or union's records on the worker </a:t>
            </a:r>
            <a:r>
              <a:rPr lang="en-US" b="1" dirty="0">
                <a:latin typeface="Helvetica" panose="020B0604020202020204" pitchFamily="34" charset="0"/>
                <a:cs typeface="Helvetica" panose="020B0604020202020204" pitchFamily="34" charset="0"/>
              </a:rPr>
              <a:t>be removed </a:t>
            </a:r>
            <a:r>
              <a:rPr lang="en-US" dirty="0">
                <a:latin typeface="Helvetica" panose="020B0604020202020204" pitchFamily="34" charset="0"/>
                <a:cs typeface="Helvetica" panose="020B0604020202020204" pitchFamily="34" charset="0"/>
              </a:rPr>
              <a:t>;</a:t>
            </a:r>
          </a:p>
          <a:p>
            <a:pPr marL="457200" lvl="1" indent="0">
              <a:buNone/>
            </a:pPr>
            <a:r>
              <a:rPr lang="en-US" dirty="0">
                <a:latin typeface="Helvetica" panose="020B0604020202020204" pitchFamily="34" charset="0"/>
                <a:cs typeface="Helvetica" panose="020B0604020202020204" pitchFamily="34" charset="0"/>
              </a:rPr>
              <a:t>(f) that the employer or the union </a:t>
            </a:r>
            <a:r>
              <a:rPr lang="en-US" b="1" dirty="0">
                <a:latin typeface="Helvetica" panose="020B0604020202020204" pitchFamily="34" charset="0"/>
                <a:cs typeface="Helvetica" panose="020B0604020202020204" pitchFamily="34" charset="0"/>
              </a:rPr>
              <a:t>pay the reasonable out-of-pocket expenses incurred by the worker by reason of the prohibited action</a:t>
            </a:r>
            <a:r>
              <a:rPr lang="en-US" dirty="0">
                <a:latin typeface="Helvetica" panose="020B0604020202020204" pitchFamily="34" charset="0"/>
                <a:cs typeface="Helvetica" panose="020B0604020202020204" pitchFamily="34" charset="0"/>
              </a:rPr>
              <a:t>;</a:t>
            </a:r>
          </a:p>
          <a:p>
            <a:pPr marL="457200" lvl="1" indent="0">
              <a:buNone/>
            </a:pPr>
            <a:r>
              <a:rPr lang="en-US" dirty="0">
                <a:latin typeface="Helvetica" panose="020B0604020202020204" pitchFamily="34" charset="0"/>
                <a:cs typeface="Helvetica" panose="020B0604020202020204" pitchFamily="34" charset="0"/>
              </a:rPr>
              <a:t>(g) that the employer or the union do any other thing that the Board considers necessary to secure compliance with the OHS provisions and the regulations.</a:t>
            </a:r>
          </a:p>
          <a:p>
            <a:endParaRPr lang="en-US" dirty="0">
              <a:latin typeface="Helvetica" panose="020B0604020202020204" pitchFamily="34" charset="0"/>
              <a:cs typeface="Helvetica" panose="020B0604020202020204" pitchFamily="34" charset="0"/>
            </a:endParaRPr>
          </a:p>
          <a:p>
            <a:pPr lvl="1"/>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869219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EA28C-DF47-F3C3-12AD-470415EE835A}"/>
              </a:ext>
            </a:extLst>
          </p:cNvPr>
          <p:cNvSpPr>
            <a:spLocks noGrp="1"/>
          </p:cNvSpPr>
          <p:nvPr>
            <p:ph type="title"/>
          </p:nvPr>
        </p:nvSpPr>
        <p:spPr/>
        <p:txBody>
          <a:bodyPr/>
          <a:lstStyle/>
          <a:p>
            <a:r>
              <a:rPr lang="en-US" sz="4400" dirty="0">
                <a:solidFill>
                  <a:srgbClr val="A50021"/>
                </a:solidFill>
                <a:latin typeface="Helvetica Neue" panose="02000403000000020004" pitchFamily="2"/>
              </a:rPr>
              <a:t>Civil Proceedings </a:t>
            </a:r>
            <a:endParaRPr lang="en-US" dirty="0"/>
          </a:p>
        </p:txBody>
      </p:sp>
      <p:sp>
        <p:nvSpPr>
          <p:cNvPr id="3" name="Content Placeholder 2">
            <a:extLst>
              <a:ext uri="{FF2B5EF4-FFF2-40B4-BE49-F238E27FC236}">
                <a16:creationId xmlns:a16="http://schemas.microsoft.com/office/drawing/2014/main" id="{AA9054C7-7D57-0A43-1F32-8B8A5698E5B2}"/>
              </a:ext>
            </a:extLst>
          </p:cNvPr>
          <p:cNvSpPr>
            <a:spLocks noGrp="1"/>
          </p:cNvSpPr>
          <p:nvPr>
            <p:ph idx="1"/>
          </p:nvPr>
        </p:nvSpPr>
        <p:spPr/>
        <p:txBody>
          <a:bodyPr>
            <a:normAutofit/>
          </a:bodyPr>
          <a:lstStyle/>
          <a:p>
            <a:pPr marL="0" indent="0">
              <a:buNone/>
            </a:pPr>
            <a:r>
              <a:rPr lang="en-US" b="1" dirty="0">
                <a:latin typeface="Helvetica" panose="020B0604020202020204" pitchFamily="34" charset="0"/>
                <a:cs typeface="Helvetica" panose="020B0604020202020204" pitchFamily="34" charset="0"/>
              </a:rPr>
              <a:t>Sexual harassment </a:t>
            </a:r>
          </a:p>
          <a:p>
            <a:pPr lvl="1"/>
            <a:r>
              <a:rPr kumimoji="0" lang="en-US" i="0" u="none" strike="noStrike" kern="1200" cap="none" spc="0" normalizeH="0" baseline="0" noProof="0" dirty="0">
                <a:ln>
                  <a:noFill/>
                </a:ln>
                <a:solidFill>
                  <a:prstClr val="black"/>
                </a:solidFill>
                <a:effectLst/>
                <a:uLnTx/>
                <a:uFillTx/>
                <a:latin typeface="Helvetica" panose="020B0604020202020204" pitchFamily="34" charset="0"/>
                <a:ea typeface="ＭＳ Ｐゴシック" charset="0"/>
                <a:cs typeface="Helvetica" panose="020B0604020202020204" pitchFamily="34" charset="0"/>
              </a:rPr>
              <a:t>Courts do not have jurisdiction to hear claims of sexual harassment based on a breach of the </a:t>
            </a:r>
            <a:r>
              <a:rPr kumimoji="0" lang="en-US" i="1" u="none" strike="noStrike" kern="1200" cap="none" spc="0" normalizeH="0" baseline="0" noProof="0" dirty="0">
                <a:ln>
                  <a:noFill/>
                </a:ln>
                <a:solidFill>
                  <a:prstClr val="black"/>
                </a:solidFill>
                <a:effectLst/>
                <a:uLnTx/>
                <a:uFillTx/>
                <a:latin typeface="Helvetica" panose="020B0604020202020204" pitchFamily="34" charset="0"/>
                <a:ea typeface="ＭＳ Ｐゴシック" charset="0"/>
                <a:cs typeface="Helvetica" panose="020B0604020202020204" pitchFamily="34" charset="0"/>
              </a:rPr>
              <a:t>Code - Seneca College of Applied Arts &amp; Technology v. </a:t>
            </a:r>
            <a:r>
              <a:rPr kumimoji="0" lang="en-US" i="1" u="none" strike="noStrike" kern="1200" cap="none" spc="0" normalizeH="0" baseline="0" noProof="0" dirty="0" err="1">
                <a:ln>
                  <a:noFill/>
                </a:ln>
                <a:solidFill>
                  <a:prstClr val="black"/>
                </a:solidFill>
                <a:effectLst/>
                <a:uLnTx/>
                <a:uFillTx/>
                <a:latin typeface="Helvetica" panose="020B0604020202020204" pitchFamily="34" charset="0"/>
                <a:ea typeface="ＭＳ Ｐゴシック" charset="0"/>
                <a:cs typeface="Helvetica" panose="020B0604020202020204" pitchFamily="34" charset="0"/>
              </a:rPr>
              <a:t>Bhadauria</a:t>
            </a:r>
            <a:r>
              <a:rPr kumimoji="0" lang="en-US" i="1" u="none" strike="noStrike" kern="1200" cap="none" spc="0" normalizeH="0" baseline="0" noProof="0" dirty="0">
                <a:ln>
                  <a:noFill/>
                </a:ln>
                <a:solidFill>
                  <a:prstClr val="black"/>
                </a:solidFill>
                <a:effectLst/>
                <a:uLnTx/>
                <a:uFillTx/>
                <a:latin typeface="Helvetica" panose="020B0604020202020204" pitchFamily="34" charset="0"/>
                <a:ea typeface="ＭＳ Ｐゴシック" charset="0"/>
                <a:cs typeface="Helvetica" panose="020B0604020202020204" pitchFamily="34" charset="0"/>
              </a:rPr>
              <a:t>, </a:t>
            </a:r>
            <a:r>
              <a:rPr kumimoji="0" lang="en-US" u="none" strike="noStrike" kern="1200" cap="none" spc="0" normalizeH="0" baseline="0" noProof="0" dirty="0">
                <a:ln>
                  <a:noFill/>
                </a:ln>
                <a:solidFill>
                  <a:prstClr val="black"/>
                </a:solidFill>
                <a:effectLst/>
                <a:uLnTx/>
                <a:uFillTx/>
                <a:latin typeface="Helvetica" panose="020B0604020202020204" pitchFamily="34" charset="0"/>
                <a:ea typeface="ＭＳ Ｐゴシック" charset="0"/>
                <a:cs typeface="Helvetica" panose="020B0604020202020204" pitchFamily="34" charset="0"/>
              </a:rPr>
              <a:t>[1981] 2 S.C.R. 181</a:t>
            </a:r>
          </a:p>
          <a:p>
            <a:pPr lvl="1"/>
            <a:endParaRPr lang="en-US" dirty="0">
              <a:solidFill>
                <a:prstClr val="black"/>
              </a:solidFill>
              <a:latin typeface="Helvetica" panose="020B0604020202020204" pitchFamily="34" charset="0"/>
              <a:ea typeface="ＭＳ Ｐゴシック" charset="0"/>
              <a:cs typeface="Helvetica" panose="020B0604020202020204" pitchFamily="34" charset="0"/>
            </a:endParaRPr>
          </a:p>
          <a:p>
            <a:pPr lvl="1"/>
            <a:r>
              <a:rPr kumimoji="0" lang="en-US" b="1" u="none" strike="noStrike" kern="1200" cap="none" spc="0" normalizeH="0" baseline="0" noProof="0" dirty="0">
                <a:ln>
                  <a:noFill/>
                </a:ln>
                <a:solidFill>
                  <a:prstClr val="black"/>
                </a:solidFill>
                <a:effectLst/>
                <a:uLnTx/>
                <a:uFillTx/>
                <a:latin typeface="Helvetica" panose="020B0604020202020204" pitchFamily="34" charset="0"/>
                <a:ea typeface="ＭＳ Ｐゴシック" charset="0"/>
                <a:cs typeface="Helvetica" panose="020B0604020202020204" pitchFamily="34" charset="0"/>
              </a:rPr>
              <a:t>Exception: </a:t>
            </a:r>
            <a:r>
              <a:rPr kumimoji="0" lang="en-US" u="none" strike="noStrike" kern="1200" cap="none" spc="0" normalizeH="0" baseline="0" noProof="0" dirty="0">
                <a:ln>
                  <a:noFill/>
                </a:ln>
                <a:solidFill>
                  <a:prstClr val="black"/>
                </a:solidFill>
                <a:effectLst/>
                <a:uLnTx/>
                <a:uFillTx/>
                <a:latin typeface="Helvetica" panose="020B0604020202020204" pitchFamily="34" charset="0"/>
                <a:ea typeface="ＭＳ Ｐゴシック" charset="0"/>
                <a:cs typeface="Helvetica" panose="020B0604020202020204" pitchFamily="34" charset="0"/>
              </a:rPr>
              <a:t>where the claim is based on breach of contract, rather than a breach of the Code, the court’s jurisdiction is not ousted </a:t>
            </a:r>
            <a:r>
              <a:rPr lang="en-US" dirty="0">
                <a:solidFill>
                  <a:prstClr val="black"/>
                </a:solidFill>
                <a:latin typeface="Helvetica" panose="020B0604020202020204" pitchFamily="34" charset="0"/>
                <a:ea typeface="ＭＳ Ｐゴシック" charset="0"/>
                <a:cs typeface="Helvetica" panose="020B0604020202020204" pitchFamily="34" charset="0"/>
              </a:rPr>
              <a:t>- </a:t>
            </a:r>
            <a:r>
              <a:rPr lang="en-US" i="1" dirty="0">
                <a:latin typeface="Helvetica" panose="020B0604020202020204" pitchFamily="34" charset="0"/>
                <a:cs typeface="Helvetica" panose="020B0604020202020204" pitchFamily="34" charset="0"/>
              </a:rPr>
              <a:t>Lewis v. WestJet Airlines Ltd., </a:t>
            </a:r>
            <a:r>
              <a:rPr lang="en-US" dirty="0">
                <a:latin typeface="Helvetica" panose="020B0604020202020204" pitchFamily="34" charset="0"/>
                <a:cs typeface="Helvetica" panose="020B0604020202020204" pitchFamily="34" charset="0"/>
              </a:rPr>
              <a:t>2019 BCCA 63 at para. 45 </a:t>
            </a:r>
            <a:endParaRPr kumimoji="0" lang="en-US" u="none" strike="noStrike" kern="1200" cap="none" spc="0" normalizeH="0" baseline="0" noProof="0" dirty="0">
              <a:ln>
                <a:noFill/>
              </a:ln>
              <a:solidFill>
                <a:prstClr val="black"/>
              </a:solidFill>
              <a:effectLst/>
              <a:uLnTx/>
              <a:uFillTx/>
              <a:latin typeface="Helvetica" panose="020B0604020202020204" pitchFamily="34" charset="0"/>
              <a:ea typeface="ＭＳ Ｐゴシック" charset="0"/>
              <a:cs typeface="Helvetica" panose="020B0604020202020204" pitchFamily="34" charset="0"/>
            </a:endParaRPr>
          </a:p>
          <a:p>
            <a:pPr marL="457200" lvl="1" indent="0">
              <a:buNone/>
            </a:pPr>
            <a:endParaRPr lang="en-US" dirty="0">
              <a:latin typeface="Helvetica" panose="020B0604020202020204" pitchFamily="34" charset="0"/>
              <a:cs typeface="Helvetica" panose="020B0604020202020204" pitchFamily="34" charset="0"/>
            </a:endParaRPr>
          </a:p>
          <a:p>
            <a:pPr marL="457200" lvl="1" indent="0">
              <a:buNone/>
            </a:pPr>
            <a:endParaRPr lang="en-US" dirty="0">
              <a:latin typeface="Helvetica" panose="020B0604020202020204" pitchFamily="34" charset="0"/>
              <a:cs typeface="Helvetica" panose="020B0604020202020204" pitchFamily="34" charset="0"/>
            </a:endParaRPr>
          </a:p>
          <a:p>
            <a:endParaRPr lang="en-US" b="1" dirty="0">
              <a:latin typeface="Helvetica" panose="020B0604020202020204" pitchFamily="34" charset="0"/>
              <a:cs typeface="Helvetica" panose="020B0604020202020204" pitchFamily="34" charset="0"/>
            </a:endParaRPr>
          </a:p>
          <a:p>
            <a:pPr marL="0" indent="0">
              <a:buNone/>
            </a:pPr>
            <a:endParaRPr lang="en-US" dirty="0"/>
          </a:p>
        </p:txBody>
      </p:sp>
    </p:spTree>
    <p:extLst>
      <p:ext uri="{BB962C8B-B14F-4D97-AF65-F5344CB8AC3E}">
        <p14:creationId xmlns:p14="http://schemas.microsoft.com/office/powerpoint/2010/main" val="2074025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E8FEF-2BCD-8684-CAEB-E085AF49ECBB}"/>
              </a:ext>
            </a:extLst>
          </p:cNvPr>
          <p:cNvSpPr>
            <a:spLocks noGrp="1"/>
          </p:cNvSpPr>
          <p:nvPr>
            <p:ph type="title"/>
          </p:nvPr>
        </p:nvSpPr>
        <p:spPr/>
        <p:txBody>
          <a:bodyPr>
            <a:normAutofit/>
          </a:bodyPr>
          <a:lstStyle/>
          <a:p>
            <a:r>
              <a:rPr lang="en-US" sz="6000" dirty="0">
                <a:solidFill>
                  <a:srgbClr val="A50021"/>
                </a:solidFill>
                <a:latin typeface="Helvetica Neue" panose="02000403000000020004" pitchFamily="2"/>
              </a:rPr>
              <a:t>Civil Proceedings </a:t>
            </a:r>
          </a:p>
        </p:txBody>
      </p:sp>
      <p:sp>
        <p:nvSpPr>
          <p:cNvPr id="3" name="Content Placeholder 2">
            <a:extLst>
              <a:ext uri="{FF2B5EF4-FFF2-40B4-BE49-F238E27FC236}">
                <a16:creationId xmlns:a16="http://schemas.microsoft.com/office/drawing/2014/main" id="{1D9E9AE3-5DAB-AEF4-9E4D-50ABE18E5C2A}"/>
              </a:ext>
            </a:extLst>
          </p:cNvPr>
          <p:cNvSpPr>
            <a:spLocks noGrp="1"/>
          </p:cNvSpPr>
          <p:nvPr>
            <p:ph idx="1"/>
          </p:nvPr>
        </p:nvSpPr>
        <p:spPr>
          <a:xfrm>
            <a:off x="838200" y="1579418"/>
            <a:ext cx="10515600" cy="4597545"/>
          </a:xfrm>
        </p:spPr>
        <p:txBody>
          <a:bodyPr>
            <a:normAutofit/>
          </a:bodyPr>
          <a:lstStyle/>
          <a:p>
            <a:pPr marL="0" indent="0">
              <a:buNone/>
            </a:pPr>
            <a:r>
              <a:rPr lang="en-US" b="1" dirty="0">
                <a:latin typeface="Helvetica" panose="020B0604020202020204" pitchFamily="34" charset="0"/>
                <a:cs typeface="Helvetica" panose="020B0604020202020204" pitchFamily="34" charset="0"/>
              </a:rPr>
              <a:t>Constructive Dismissal </a:t>
            </a:r>
          </a:p>
          <a:p>
            <a:pPr lvl="1"/>
            <a:r>
              <a:rPr lang="en-US" dirty="0">
                <a:latin typeface="Helvetica" panose="020B0604020202020204" pitchFamily="34" charset="0"/>
                <a:cs typeface="Helvetica" panose="020B0604020202020204" pitchFamily="34" charset="0"/>
              </a:rPr>
              <a:t>While sexual harassment is not an independent cause of action, it can serve as the basis for a constructive dismissal claim </a:t>
            </a:r>
          </a:p>
          <a:p>
            <a:pPr marL="457200" lvl="1" indent="0">
              <a:buNone/>
            </a:pPr>
            <a:endParaRPr lang="en-US" dirty="0">
              <a:latin typeface="Helvetica" panose="020B0604020202020204" pitchFamily="34" charset="0"/>
              <a:cs typeface="Helvetica" panose="020B0604020202020204" pitchFamily="34" charset="0"/>
            </a:endParaRPr>
          </a:p>
          <a:p>
            <a:pPr lvl="1"/>
            <a:r>
              <a:rPr kumimoji="0" lang="en-US" sz="1800" b="1" i="0" u="none" strike="noStrike" kern="1200" cap="none" spc="0" normalizeH="0" baseline="0" noProof="0" dirty="0">
                <a:ln>
                  <a:noFill/>
                </a:ln>
                <a:solidFill>
                  <a:prstClr val="black"/>
                </a:solidFill>
                <a:effectLst/>
                <a:uLnTx/>
                <a:uFillTx/>
                <a:latin typeface="Arial" charset="0"/>
                <a:ea typeface="ＭＳ Ｐゴシック" charset="0"/>
              </a:rPr>
              <a:t>Schulz v Beacon Roofing Supply Canada Co, 2016 BCSC 1475 </a:t>
            </a:r>
            <a:r>
              <a:rPr kumimoji="0" lang="en-US" sz="1800" i="0" u="none" strike="noStrike" kern="1200" cap="none" spc="0" normalizeH="0" baseline="0" noProof="0" dirty="0">
                <a:ln>
                  <a:noFill/>
                </a:ln>
                <a:solidFill>
                  <a:prstClr val="black"/>
                </a:solidFill>
                <a:effectLst/>
                <a:uLnTx/>
                <a:uFillTx/>
                <a:latin typeface="Arial" charset="0"/>
                <a:ea typeface="ＭＳ Ｐゴシック" charset="0"/>
              </a:rPr>
              <a:t>- the </a:t>
            </a:r>
            <a:r>
              <a:rPr kumimoji="0" lang="en-US" sz="1800" b="0" i="0" u="none" strike="noStrike" kern="1200" cap="none" spc="0" normalizeH="0" baseline="0" noProof="0" dirty="0">
                <a:ln>
                  <a:noFill/>
                </a:ln>
                <a:solidFill>
                  <a:prstClr val="black"/>
                </a:solidFill>
                <a:effectLst/>
                <a:uLnTx/>
                <a:uFillTx/>
                <a:latin typeface="Arial" charset="0"/>
                <a:ea typeface="ＭＳ Ｐゴシック" charset="0"/>
              </a:rPr>
              <a:t>Court agreed to strike portions of the plaintiff’s notice of civil claim for wrongful dismissal because it included claims under the </a:t>
            </a:r>
            <a:r>
              <a:rPr kumimoji="0" lang="en-US" sz="1800" b="0" i="1" u="none" strike="noStrike" kern="1200" cap="none" spc="0" normalizeH="0" baseline="0" noProof="0" dirty="0">
                <a:ln>
                  <a:noFill/>
                </a:ln>
                <a:solidFill>
                  <a:prstClr val="black"/>
                </a:solidFill>
                <a:effectLst/>
                <a:uLnTx/>
                <a:uFillTx/>
                <a:latin typeface="Arial" charset="0"/>
                <a:ea typeface="ＭＳ Ｐゴシック" charset="0"/>
              </a:rPr>
              <a:t>Code </a:t>
            </a:r>
            <a:r>
              <a:rPr kumimoji="0" lang="en-US" sz="1800" b="0" i="0" u="none" strike="noStrike" kern="1200" cap="none" spc="0" normalizeH="0" baseline="0" noProof="0" dirty="0">
                <a:ln>
                  <a:noFill/>
                </a:ln>
                <a:solidFill>
                  <a:prstClr val="black"/>
                </a:solidFill>
                <a:effectLst/>
                <a:uLnTx/>
                <a:uFillTx/>
                <a:latin typeface="Arial" charset="0"/>
                <a:ea typeface="ＭＳ Ｐゴシック" charset="0"/>
              </a:rPr>
              <a:t>that she had been sexually harassed at work: </a:t>
            </a:r>
          </a:p>
          <a:p>
            <a:pPr marL="457200" marR="0" lvl="1" indent="0" algn="l" defTabSz="914400" rtl="0" eaLnBrk="1" fontAlgn="base" latinLnBrk="0" hangingPunct="1">
              <a:lnSpc>
                <a:spcPct val="100000"/>
              </a:lnSpc>
              <a:spcBef>
                <a:spcPct val="0"/>
              </a:spcBef>
              <a:spcAft>
                <a:spcPct val="0"/>
              </a:spcAft>
              <a:buClrTx/>
              <a:buSz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charset="0"/>
            </a:endParaRP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ＭＳ Ｐゴシック" charset="0"/>
              </a:rPr>
              <a:t>	22      If I understand the plaintiff's position correctly, she is claiming an express or implied term in her contract of 	employment that the defendant would abide by the provisions of the Human Rights Code. </a:t>
            </a:r>
            <a:r>
              <a:rPr kumimoji="0" lang="en-US" sz="1400" b="1" i="0" u="none" strike="noStrike" kern="1200" cap="none" spc="0" normalizeH="0" baseline="0" noProof="0" dirty="0">
                <a:ln>
                  <a:noFill/>
                </a:ln>
                <a:solidFill>
                  <a:prstClr val="black"/>
                </a:solidFill>
                <a:effectLst/>
                <a:uLnTx/>
                <a:uFillTx/>
                <a:latin typeface="Arial" charset="0"/>
                <a:ea typeface="ＭＳ Ｐゴシック" charset="0"/>
              </a:rPr>
              <a:t>With respect, if an employer 	were to act contrary to the protections offered the public in the Human Rights Code, any damages 	must come under the provisions of that Act.</a:t>
            </a: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Arial" charset="0"/>
              <a:ea typeface="ＭＳ Ｐゴシック" charset="0"/>
            </a:endParaRPr>
          </a:p>
          <a:p>
            <a:pPr marL="914400" marR="0" lvl="2"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charset="0"/>
                <a:ea typeface="ＭＳ Ｐゴシック" charset="0"/>
              </a:rPr>
              <a:t>23      Otherwise</a:t>
            </a:r>
            <a:r>
              <a:rPr kumimoji="0" lang="en-US" sz="1400" b="1" i="0" u="none" strike="noStrike" kern="1200" cap="none" spc="0" normalizeH="0" baseline="0" noProof="0" dirty="0">
                <a:ln>
                  <a:noFill/>
                </a:ln>
                <a:solidFill>
                  <a:prstClr val="black"/>
                </a:solidFill>
                <a:effectLst/>
                <a:uLnTx/>
                <a:uFillTx/>
                <a:latin typeface="Arial" charset="0"/>
                <a:ea typeface="ＭＳ Ｐゴシック" charset="0"/>
              </a:rPr>
              <a:t>, while such conduct could serve as "repudiation of the contract of employment", arguably constituting constructive dismissal, such repudiation must be accepted and would only go, as the plaintiff discussed in argument, to whether there has been a wrongful dismissal:</a:t>
            </a:r>
            <a:r>
              <a:rPr kumimoji="0" lang="en-US" sz="1400" b="0" i="0" u="none" strike="noStrike" kern="1200" cap="none" spc="0" normalizeH="0" baseline="0" noProof="0" dirty="0">
                <a:ln>
                  <a:noFill/>
                </a:ln>
                <a:solidFill>
                  <a:prstClr val="black"/>
                </a:solidFill>
                <a:effectLst/>
                <a:uLnTx/>
                <a:uFillTx/>
                <a:latin typeface="Arial" charset="0"/>
                <a:ea typeface="ＭＳ Ｐゴシック" charset="0"/>
              </a:rPr>
              <a:t> see Potter v. New Brunswick (Legal Aid Services Commission), 2015 SCC 10 (S.C.C.); neither are pleaded in this case.</a:t>
            </a:r>
          </a:p>
          <a:p>
            <a:pPr marL="0" indent="0">
              <a:buNone/>
            </a:pPr>
            <a:endParaRPr lang="en-US" b="1" u="sng" dirty="0">
              <a:latin typeface="Helvetica" panose="020B0604020202020204" pitchFamily="34" charset="0"/>
              <a:cs typeface="Helvetica" panose="020B0604020202020204" pitchFamily="34" charset="0"/>
            </a:endParaRPr>
          </a:p>
          <a:p>
            <a:pPr marL="0" indent="0">
              <a:buNone/>
            </a:pPr>
            <a:endParaRPr lang="en-US" dirty="0">
              <a:latin typeface="Helvetica Neue" panose="02000403000000020004" pitchFamily="2"/>
            </a:endParaRPr>
          </a:p>
        </p:txBody>
      </p:sp>
    </p:spTree>
    <p:extLst>
      <p:ext uri="{BB962C8B-B14F-4D97-AF65-F5344CB8AC3E}">
        <p14:creationId xmlns:p14="http://schemas.microsoft.com/office/powerpoint/2010/main" val="35448057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E2B54-0D2D-366B-6A46-E4B88014719E}"/>
              </a:ext>
            </a:extLst>
          </p:cNvPr>
          <p:cNvSpPr>
            <a:spLocks noGrp="1"/>
          </p:cNvSpPr>
          <p:nvPr>
            <p:ph type="title"/>
          </p:nvPr>
        </p:nvSpPr>
        <p:spPr/>
        <p:txBody>
          <a:bodyPr/>
          <a:lstStyle/>
          <a:p>
            <a:r>
              <a:rPr lang="en-US" sz="4400" dirty="0">
                <a:solidFill>
                  <a:srgbClr val="A50021"/>
                </a:solidFill>
                <a:latin typeface="Helvetica Neue" panose="02000403000000020004" pitchFamily="2"/>
              </a:rPr>
              <a:t>Civil Proceedings </a:t>
            </a:r>
            <a:endParaRPr lang="en-US" dirty="0"/>
          </a:p>
        </p:txBody>
      </p:sp>
      <p:sp>
        <p:nvSpPr>
          <p:cNvPr id="3" name="Content Placeholder 2">
            <a:extLst>
              <a:ext uri="{FF2B5EF4-FFF2-40B4-BE49-F238E27FC236}">
                <a16:creationId xmlns:a16="http://schemas.microsoft.com/office/drawing/2014/main" id="{4018F809-8958-96E8-EA8B-B889098195C6}"/>
              </a:ext>
            </a:extLst>
          </p:cNvPr>
          <p:cNvSpPr>
            <a:spLocks noGrp="1"/>
          </p:cNvSpPr>
          <p:nvPr>
            <p:ph idx="1"/>
          </p:nvPr>
        </p:nvSpPr>
        <p:spPr/>
        <p:txBody>
          <a:bodyPr>
            <a:normAutofit fontScale="85000" lnSpcReduction="20000"/>
          </a:bodyPr>
          <a:lstStyle/>
          <a:p>
            <a:pPr marL="0" indent="0">
              <a:buNone/>
            </a:pPr>
            <a:r>
              <a:rPr lang="en-US" b="1" dirty="0">
                <a:latin typeface="Helvetica" panose="020B0604020202020204" pitchFamily="34" charset="0"/>
                <a:cs typeface="Helvetica" panose="020B0604020202020204" pitchFamily="34" charset="0"/>
              </a:rPr>
              <a:t>Schulz v Beacon Roofing Supply Canada Co…</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The Court also agreed to strike the paragraphs of the claim seeking aggravated and punitive damages:</a:t>
            </a:r>
          </a:p>
          <a:p>
            <a:pPr marL="0" indent="0">
              <a:buNone/>
            </a:pPr>
            <a:endParaRPr lang="en-US" dirty="0">
              <a:latin typeface="Helvetica" panose="020B0604020202020204" pitchFamily="34" charset="0"/>
              <a:cs typeface="Helvetica" panose="020B0604020202020204" pitchFamily="34" charset="0"/>
            </a:endParaRPr>
          </a:p>
          <a:p>
            <a:pPr marL="914400" lvl="1" indent="-457200">
              <a:buAutoNum type="arabicPlain" startAt="35"/>
            </a:pPr>
            <a:r>
              <a:rPr lang="en-US" dirty="0">
                <a:latin typeface="Helvetica" panose="020B0604020202020204" pitchFamily="34" charset="0"/>
                <a:cs typeface="Helvetica" panose="020B0604020202020204" pitchFamily="34" charset="0"/>
              </a:rPr>
              <a:t>In McKinley the Court outlines that punitive damages are penal and exemplary in nature, and may be awarded only where the conduct giving rise to the complaint is found to merit punishment (at para. 85). However, both aggravated and punitive damages have to do with conduct at the time of dismissal and the same independent action requirement exists for punitive damages (</a:t>
            </a:r>
            <a:r>
              <a:rPr lang="en-US" dirty="0" err="1">
                <a:latin typeface="Helvetica" panose="020B0604020202020204" pitchFamily="34" charset="0"/>
                <a:cs typeface="Helvetica" panose="020B0604020202020204" pitchFamily="34" charset="0"/>
              </a:rPr>
              <a:t>Keays</a:t>
            </a:r>
            <a:r>
              <a:rPr lang="en-US" dirty="0">
                <a:latin typeface="Helvetica" panose="020B0604020202020204" pitchFamily="34" charset="0"/>
                <a:cs typeface="Helvetica" panose="020B0604020202020204" pitchFamily="34" charset="0"/>
              </a:rPr>
              <a:t> at paras. 60 and 68; McKinley at para. 86).</a:t>
            </a:r>
          </a:p>
          <a:p>
            <a:pPr marL="914400" lvl="1" indent="-457200">
              <a:buAutoNum type="arabicPlain" startAt="35"/>
            </a:pPr>
            <a:endParaRPr lang="en-US" dirty="0">
              <a:latin typeface="Helvetica" panose="020B0604020202020204" pitchFamily="34" charset="0"/>
              <a:cs typeface="Helvetica" panose="020B0604020202020204" pitchFamily="34" charset="0"/>
            </a:endParaRPr>
          </a:p>
          <a:p>
            <a:pPr marL="914400" lvl="1" indent="-457200">
              <a:buAutoNum type="arabicPlain" startAt="35"/>
            </a:pPr>
            <a:r>
              <a:rPr lang="en-US" dirty="0">
                <a:latin typeface="Helvetica" panose="020B0604020202020204" pitchFamily="34" charset="0"/>
                <a:cs typeface="Helvetica" panose="020B0604020202020204" pitchFamily="34" charset="0"/>
              </a:rPr>
              <a:t>In this case, the Human Rights Code provides a comprehensive scheme for the treatment of such discrimination; the defendant is thus correct that discrimination is not independently actionable within the meaning of </a:t>
            </a:r>
            <a:r>
              <a:rPr lang="en-US" dirty="0" err="1">
                <a:latin typeface="Helvetica" panose="020B0604020202020204" pitchFamily="34" charset="0"/>
                <a:cs typeface="Helvetica" panose="020B0604020202020204" pitchFamily="34" charset="0"/>
              </a:rPr>
              <a:t>Vorvis</a:t>
            </a:r>
            <a:r>
              <a:rPr lang="en-US" dirty="0">
                <a:latin typeface="Helvetica" panose="020B0604020202020204" pitchFamily="34" charset="0"/>
                <a:cs typeface="Helvetica" panose="020B0604020202020204" pitchFamily="34" charset="0"/>
              </a:rPr>
              <a:t> (</a:t>
            </a:r>
            <a:r>
              <a:rPr lang="en-US" dirty="0" err="1">
                <a:latin typeface="Helvetica" panose="020B0604020202020204" pitchFamily="34" charset="0"/>
                <a:cs typeface="Helvetica" panose="020B0604020202020204" pitchFamily="34" charset="0"/>
              </a:rPr>
              <a:t>Keays</a:t>
            </a:r>
            <a:r>
              <a:rPr lang="en-US" dirty="0">
                <a:latin typeface="Helvetica" panose="020B0604020202020204" pitchFamily="34" charset="0"/>
                <a:cs typeface="Helvetica" panose="020B0604020202020204" pitchFamily="34" charset="0"/>
              </a:rPr>
              <a:t> at para. 64; see also Carter v. Travelex Canada Ltd., 2009 BCCA 180 (B.C. C.A.)).</a:t>
            </a:r>
          </a:p>
          <a:p>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1178283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27924-A293-BD43-945B-02176FE27A6B}"/>
              </a:ext>
            </a:extLst>
          </p:cNvPr>
          <p:cNvSpPr>
            <a:spLocks noGrp="1"/>
          </p:cNvSpPr>
          <p:nvPr>
            <p:ph type="title"/>
          </p:nvPr>
        </p:nvSpPr>
        <p:spPr/>
        <p:txBody>
          <a:bodyPr/>
          <a:lstStyle/>
          <a:p>
            <a:r>
              <a:rPr lang="en-US" sz="4400" dirty="0">
                <a:solidFill>
                  <a:srgbClr val="A50021"/>
                </a:solidFill>
                <a:latin typeface="Helvetica Neue" panose="02000403000000020004" pitchFamily="2"/>
              </a:rPr>
              <a:t>Civil Proceedings </a:t>
            </a:r>
            <a:endParaRPr lang="en-US" dirty="0"/>
          </a:p>
        </p:txBody>
      </p:sp>
      <p:sp>
        <p:nvSpPr>
          <p:cNvPr id="3" name="Content Placeholder 2">
            <a:extLst>
              <a:ext uri="{FF2B5EF4-FFF2-40B4-BE49-F238E27FC236}">
                <a16:creationId xmlns:a16="http://schemas.microsoft.com/office/drawing/2014/main" id="{F2AD91C9-F6BA-713C-05D6-FAD315E8FB1B}"/>
              </a:ext>
            </a:extLst>
          </p:cNvPr>
          <p:cNvSpPr>
            <a:spLocks noGrp="1"/>
          </p:cNvSpPr>
          <p:nvPr>
            <p:ph idx="1"/>
          </p:nvPr>
        </p:nvSpPr>
        <p:spPr/>
        <p:txBody>
          <a:bodyPr>
            <a:normAutofit fontScale="85000" lnSpcReduction="20000"/>
          </a:bodyPr>
          <a:lstStyle/>
          <a:p>
            <a:pPr marL="0" indent="0">
              <a:buNone/>
            </a:pPr>
            <a:r>
              <a:rPr lang="en-US" b="1" dirty="0">
                <a:latin typeface="Helvetica" panose="020B0604020202020204" pitchFamily="34" charset="0"/>
                <a:cs typeface="Helvetica" panose="020B0604020202020204" pitchFamily="34" charset="0"/>
              </a:rPr>
              <a:t>Sexual Assault </a:t>
            </a:r>
          </a:p>
          <a:p>
            <a:r>
              <a:rPr lang="en-US" b="1" dirty="0">
                <a:latin typeface="Helvetica" panose="020B0604020202020204" pitchFamily="34" charset="0"/>
                <a:cs typeface="Helvetica" panose="020B0604020202020204" pitchFamily="34" charset="0"/>
              </a:rPr>
              <a:t>Corfield v Shaw, 2011 BCSC 1529 </a:t>
            </a:r>
          </a:p>
          <a:p>
            <a:pPr lvl="1"/>
            <a:r>
              <a:rPr lang="en-US" dirty="0">
                <a:latin typeface="Helvetica" panose="020B0604020202020204" pitchFamily="34" charset="0"/>
                <a:cs typeface="Helvetica" panose="020B0604020202020204" pitchFamily="34" charset="0"/>
              </a:rPr>
              <a:t>Plaintiff, female plumber, subjected to at least 9 incidents of sexual assault by her direct supervisor in the workplace</a:t>
            </a:r>
          </a:p>
          <a:p>
            <a:pPr marL="457200" lvl="1" indent="0">
              <a:buNone/>
            </a:pPr>
            <a:endParaRPr lang="en-US" dirty="0">
              <a:latin typeface="Helvetica" panose="020B0604020202020204" pitchFamily="34" charset="0"/>
              <a:cs typeface="Helvetica" panose="020B0604020202020204" pitchFamily="34" charset="0"/>
            </a:endParaRPr>
          </a:p>
          <a:p>
            <a:pPr lvl="1"/>
            <a:r>
              <a:rPr lang="en-US" dirty="0">
                <a:latin typeface="Helvetica" panose="020B0604020202020204" pitchFamily="34" charset="0"/>
                <a:cs typeface="Helvetica" panose="020B0604020202020204" pitchFamily="34" charset="0"/>
              </a:rPr>
              <a:t>Awarded $70,000 for non-pecuniary and aggravated damages, reduced to </a:t>
            </a:r>
            <a:r>
              <a:rPr lang="en-US" b="1" dirty="0">
                <a:latin typeface="Helvetica" panose="020B0604020202020204" pitchFamily="34" charset="0"/>
                <a:cs typeface="Helvetica" panose="020B0604020202020204" pitchFamily="34" charset="0"/>
              </a:rPr>
              <a:t>$60,000 </a:t>
            </a:r>
            <a:r>
              <a:rPr lang="en-US" dirty="0">
                <a:latin typeface="Helvetica" panose="020B0604020202020204" pitchFamily="34" charset="0"/>
                <a:cs typeface="Helvetica" panose="020B0604020202020204" pitchFamily="34" charset="0"/>
              </a:rPr>
              <a:t>for prior sexual abuse </a:t>
            </a:r>
          </a:p>
          <a:p>
            <a:pPr lvl="2"/>
            <a:r>
              <a:rPr lang="en-US" dirty="0">
                <a:latin typeface="Helvetica" panose="020B0604020202020204" pitchFamily="34" charset="0"/>
                <a:cs typeface="Helvetica" panose="020B0604020202020204" pitchFamily="34" charset="0"/>
              </a:rPr>
              <a:t>Past income loss	$22,500.00	 </a:t>
            </a:r>
          </a:p>
          <a:p>
            <a:pPr lvl="2"/>
            <a:r>
              <a:rPr lang="en-US" dirty="0">
                <a:latin typeface="Helvetica" panose="020B0604020202020204" pitchFamily="34" charset="0"/>
                <a:cs typeface="Helvetica" panose="020B0604020202020204" pitchFamily="34" charset="0"/>
              </a:rPr>
              <a:t>Cost of future care	$3,000.00	 </a:t>
            </a:r>
          </a:p>
          <a:p>
            <a:pPr lvl="2"/>
            <a:r>
              <a:rPr lang="en-US" dirty="0">
                <a:latin typeface="Helvetica" panose="020B0604020202020204" pitchFamily="34" charset="0"/>
                <a:cs typeface="Helvetica" panose="020B0604020202020204" pitchFamily="34" charset="0"/>
              </a:rPr>
              <a:t>Special damages	$1,273.00</a:t>
            </a:r>
          </a:p>
          <a:p>
            <a:pPr marL="914400" lvl="2" indent="0">
              <a:buNone/>
            </a:pPr>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No award for punitive damages: “the compensatory damage award combined with the publication of these reasons for judgment provides sufficient punishment and deterrence in the circumstances of this case” (para. 132). </a:t>
            </a:r>
          </a:p>
          <a:p>
            <a:endParaRPr lang="en-US" b="1" dirty="0">
              <a:latin typeface="Helvetica" panose="020B0604020202020204" pitchFamily="34" charset="0"/>
              <a:cs typeface="Helvetica" panose="020B0604020202020204" pitchFamily="34" charset="0"/>
            </a:endParaRPr>
          </a:p>
          <a:p>
            <a:pPr lvl="1"/>
            <a:endParaRPr lang="en-US" dirty="0">
              <a:latin typeface="Helvetica" panose="020B0604020202020204" pitchFamily="34" charset="0"/>
              <a:cs typeface="Helvetica" panose="020B0604020202020204" pitchFamily="34" charset="0"/>
            </a:endParaRPr>
          </a:p>
          <a:p>
            <a:pPr marL="0" indent="0">
              <a:buNone/>
            </a:pPr>
            <a:endParaRPr lang="en-US" dirty="0"/>
          </a:p>
        </p:txBody>
      </p:sp>
    </p:spTree>
    <p:extLst>
      <p:ext uri="{BB962C8B-B14F-4D97-AF65-F5344CB8AC3E}">
        <p14:creationId xmlns:p14="http://schemas.microsoft.com/office/powerpoint/2010/main" val="4192185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46528-5E5F-F8CF-B0D9-4FD98CB6861B}"/>
              </a:ext>
            </a:extLst>
          </p:cNvPr>
          <p:cNvSpPr>
            <a:spLocks noGrp="1"/>
          </p:cNvSpPr>
          <p:nvPr>
            <p:ph type="title"/>
          </p:nvPr>
        </p:nvSpPr>
        <p:spPr/>
        <p:txBody>
          <a:bodyPr/>
          <a:lstStyle/>
          <a:p>
            <a:r>
              <a:rPr lang="en-US" sz="6000" dirty="0">
                <a:solidFill>
                  <a:srgbClr val="A50021"/>
                </a:solidFill>
                <a:latin typeface="Helvetica Neue" panose="02000403000000020004" pitchFamily="2"/>
              </a:rPr>
              <a:t>General</a:t>
            </a:r>
            <a:r>
              <a:rPr lang="en-US" dirty="0"/>
              <a:t> </a:t>
            </a:r>
            <a:r>
              <a:rPr lang="en-US" sz="6000" dirty="0">
                <a:solidFill>
                  <a:srgbClr val="A50021"/>
                </a:solidFill>
                <a:latin typeface="Helvetica Neue" panose="02000403000000020004" pitchFamily="2"/>
              </a:rPr>
              <a:t>Concerns</a:t>
            </a:r>
            <a:r>
              <a:rPr lang="en-US" dirty="0"/>
              <a:t> </a:t>
            </a:r>
          </a:p>
        </p:txBody>
      </p:sp>
      <p:sp>
        <p:nvSpPr>
          <p:cNvPr id="3" name="Content Placeholder 2">
            <a:extLst>
              <a:ext uri="{FF2B5EF4-FFF2-40B4-BE49-F238E27FC236}">
                <a16:creationId xmlns:a16="http://schemas.microsoft.com/office/drawing/2014/main" id="{42379877-9294-D8A9-B4ED-A2EC28055704}"/>
              </a:ext>
            </a:extLst>
          </p:cNvPr>
          <p:cNvSpPr>
            <a:spLocks noGrp="1"/>
          </p:cNvSpPr>
          <p:nvPr>
            <p:ph idx="1"/>
          </p:nvPr>
        </p:nvSpPr>
        <p:spPr/>
        <p:txBody>
          <a:bodyPr>
            <a:normAutofit fontScale="70000" lnSpcReduction="20000"/>
          </a:bodyPr>
          <a:lstStyle/>
          <a:p>
            <a:r>
              <a:rPr lang="en-US" dirty="0">
                <a:latin typeface="Helvetica" panose="020B0604020202020204" pitchFamily="34" charset="0"/>
                <a:cs typeface="Helvetica" panose="020B0604020202020204" pitchFamily="34" charset="0"/>
              </a:rPr>
              <a:t>Issue estoppel </a:t>
            </a:r>
          </a:p>
          <a:p>
            <a:pPr lvl="1"/>
            <a:r>
              <a:rPr lang="en-US" dirty="0">
                <a:latin typeface="Helvetica" panose="020B0604020202020204" pitchFamily="34" charset="0"/>
                <a:cs typeface="Helvetica" panose="020B0604020202020204" pitchFamily="34" charset="0"/>
              </a:rPr>
              <a:t>Will one tribunal be bound by the findings of another? </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Inconsistent statements </a:t>
            </a:r>
          </a:p>
          <a:p>
            <a:pPr lvl="1"/>
            <a:r>
              <a:rPr lang="en-US" dirty="0">
                <a:latin typeface="Helvetica" panose="020B0604020202020204" pitchFamily="34" charset="0"/>
                <a:cs typeface="Helvetica" panose="020B0604020202020204" pitchFamily="34" charset="0"/>
              </a:rPr>
              <a:t>Is survivor being consistent across multiple forums? </a:t>
            </a:r>
          </a:p>
          <a:p>
            <a:pPr marL="457200" lvl="1" indent="0">
              <a:buNone/>
            </a:pPr>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Jurisdiction </a:t>
            </a:r>
          </a:p>
          <a:p>
            <a:pPr lvl="1"/>
            <a:r>
              <a:rPr lang="en-US" dirty="0">
                <a:latin typeface="Helvetica" panose="020B0604020202020204" pitchFamily="34" charset="0"/>
                <a:cs typeface="Helvetica" panose="020B0604020202020204" pitchFamily="34" charset="0"/>
              </a:rPr>
              <a:t>Do all forums have jurisdiction over sexual harassment/assault claims? </a:t>
            </a:r>
          </a:p>
          <a:p>
            <a:pPr marL="0" indent="0">
              <a:buNone/>
            </a:pPr>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Delay </a:t>
            </a:r>
          </a:p>
          <a:p>
            <a:pPr lvl="1"/>
            <a:r>
              <a:rPr lang="en-US" dirty="0">
                <a:latin typeface="Helvetica" panose="020B0604020202020204" pitchFamily="34" charset="0"/>
                <a:cs typeface="Helvetica" panose="020B0604020202020204" pitchFamily="34" charset="0"/>
              </a:rPr>
              <a:t>Which proceeding will resolve the matter most expeditiously? </a:t>
            </a:r>
          </a:p>
          <a:p>
            <a:pPr marL="457200" lvl="1" indent="0">
              <a:buNone/>
            </a:pPr>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Remedy? </a:t>
            </a:r>
          </a:p>
          <a:p>
            <a:pPr lvl="1"/>
            <a:r>
              <a:rPr lang="en-US" dirty="0">
                <a:latin typeface="Helvetica" panose="020B0604020202020204" pitchFamily="34" charset="0"/>
                <a:cs typeface="Helvetica" panose="020B0604020202020204" pitchFamily="34" charset="0"/>
              </a:rPr>
              <a:t>Which forum will provide the best remedy? </a:t>
            </a:r>
          </a:p>
        </p:txBody>
      </p:sp>
    </p:spTree>
    <p:extLst>
      <p:ext uri="{BB962C8B-B14F-4D97-AF65-F5344CB8AC3E}">
        <p14:creationId xmlns:p14="http://schemas.microsoft.com/office/powerpoint/2010/main" val="1238906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8DDA8-A8C7-3F25-77AF-B0733C57F802}"/>
              </a:ext>
            </a:extLst>
          </p:cNvPr>
          <p:cNvSpPr>
            <a:spLocks noGrp="1"/>
          </p:cNvSpPr>
          <p:nvPr>
            <p:ph type="title"/>
          </p:nvPr>
        </p:nvSpPr>
        <p:spPr/>
        <p:txBody>
          <a:bodyPr/>
          <a:lstStyle/>
          <a:p>
            <a:r>
              <a:rPr lang="en-US" sz="4400" dirty="0">
                <a:solidFill>
                  <a:srgbClr val="A50021"/>
                </a:solidFill>
                <a:latin typeface="Helvetica Neue" panose="02000403000000020004" pitchFamily="2"/>
              </a:rPr>
              <a:t>Civil Proceedings </a:t>
            </a:r>
            <a:endParaRPr lang="en-US" dirty="0"/>
          </a:p>
        </p:txBody>
      </p:sp>
      <p:sp>
        <p:nvSpPr>
          <p:cNvPr id="3" name="Content Placeholder 2">
            <a:extLst>
              <a:ext uri="{FF2B5EF4-FFF2-40B4-BE49-F238E27FC236}">
                <a16:creationId xmlns:a16="http://schemas.microsoft.com/office/drawing/2014/main" id="{4F8268A2-3B9D-9AED-37D7-670BD95706C9}"/>
              </a:ext>
            </a:extLst>
          </p:cNvPr>
          <p:cNvSpPr>
            <a:spLocks noGrp="1"/>
          </p:cNvSpPr>
          <p:nvPr>
            <p:ph idx="1"/>
          </p:nvPr>
        </p:nvSpPr>
        <p:spPr/>
        <p:txBody>
          <a:bodyPr>
            <a:normAutofit fontScale="62500" lnSpcReduction="20000"/>
          </a:bodyPr>
          <a:lstStyle/>
          <a:p>
            <a:pPr marL="0" indent="0">
              <a:buNone/>
            </a:pPr>
            <a:r>
              <a:rPr lang="en-US" b="1" dirty="0">
                <a:latin typeface="Helvetica" panose="020B0604020202020204" pitchFamily="34" charset="0"/>
                <a:cs typeface="Helvetica" panose="020B0604020202020204" pitchFamily="34" charset="0"/>
              </a:rPr>
              <a:t>Corfield v Shaw, 2011 BCSC 1529…</a:t>
            </a:r>
          </a:p>
          <a:p>
            <a:pPr marL="0" indent="0">
              <a:buNone/>
            </a:pPr>
            <a:endParaRPr lang="en-US" sz="2600" b="1" dirty="0">
              <a:latin typeface="Helvetica" panose="020B0604020202020204" pitchFamily="34" charset="0"/>
              <a:cs typeface="Helvetica" panose="020B0604020202020204" pitchFamily="34" charset="0"/>
            </a:endParaRPr>
          </a:p>
          <a:p>
            <a:r>
              <a:rPr lang="en-US" sz="3000" dirty="0">
                <a:latin typeface="Helvetica" panose="020B0604020202020204" pitchFamily="34" charset="0"/>
                <a:cs typeface="Helvetica" panose="020B0604020202020204" pitchFamily="34" charset="0"/>
              </a:rPr>
              <a:t>Court held that the plaintiff’s employer (Baker Industries) was not directly liable for the assaults: </a:t>
            </a:r>
          </a:p>
          <a:p>
            <a:pPr marL="457200" lvl="1" indent="0">
              <a:buNone/>
            </a:pPr>
            <a:endParaRPr lang="en-US" sz="2600" dirty="0">
              <a:latin typeface="Helvetica" panose="020B0604020202020204" pitchFamily="34" charset="0"/>
              <a:cs typeface="Helvetica" panose="020B0604020202020204" pitchFamily="34" charset="0"/>
            </a:endParaRPr>
          </a:p>
          <a:p>
            <a:pPr marL="457200" lvl="1" indent="0">
              <a:buNone/>
            </a:pPr>
            <a:r>
              <a:rPr lang="en-US" sz="2600" dirty="0">
                <a:latin typeface="Helvetica" panose="020B0604020202020204" pitchFamily="34" charset="0"/>
                <a:cs typeface="Helvetica" panose="020B0604020202020204" pitchFamily="34" charset="0"/>
              </a:rPr>
              <a:t>[68] </a:t>
            </a:r>
            <a:r>
              <a:rPr lang="en-US" sz="2600" b="1" dirty="0">
                <a:latin typeface="Helvetica" panose="020B0604020202020204" pitchFamily="34" charset="0"/>
                <a:cs typeface="Helvetica" panose="020B0604020202020204" pitchFamily="34" charset="0"/>
              </a:rPr>
              <a:t>          I reject Ms. Corfield’s argument that Baker Industries failed to provide a safe work environment after learning of the Assaults or that this alleged failure led to her departure from the company.  </a:t>
            </a:r>
            <a:r>
              <a:rPr lang="en-US" sz="2600" dirty="0">
                <a:latin typeface="Helvetica" panose="020B0604020202020204" pitchFamily="34" charset="0"/>
                <a:cs typeface="Helvetica" panose="020B0604020202020204" pitchFamily="34" charset="0"/>
              </a:rPr>
              <a:t>Mr. Shaw did not work with Ms. Corfield and was prevented from being in the office at the time of work assignments for the few days after she told the Bakers about the Assaults.  </a:t>
            </a:r>
            <a:r>
              <a:rPr lang="en-US" sz="2600" b="1" dirty="0">
                <a:latin typeface="Helvetica" panose="020B0604020202020204" pitchFamily="34" charset="0"/>
                <a:cs typeface="Helvetica" panose="020B0604020202020204" pitchFamily="34" charset="0"/>
              </a:rPr>
              <a:t>I conclude that Ms. Corfield left her employment with Baker Industries as she was simply unable to continue working at the same job, in relatively close proximity to Mr. Shaw once she had told others about the Assaults.  </a:t>
            </a:r>
            <a:r>
              <a:rPr lang="en-US" sz="2600" dirty="0">
                <a:latin typeface="Helvetica" panose="020B0604020202020204" pitchFamily="34" charset="0"/>
                <a:cs typeface="Helvetica" panose="020B0604020202020204" pitchFamily="34" charset="0"/>
              </a:rPr>
              <a:t>Ms. Corfield’s boyfriend was encouraging her to leave the job given what had happened.  This was undoubtedly good advice.  I find that Ms. Corfield had no real choice but to quit, given the actions of Mr. Shaw and his position in the family business.</a:t>
            </a:r>
          </a:p>
          <a:p>
            <a:pPr lvl="1"/>
            <a:endParaRPr lang="en-US" sz="2600" dirty="0">
              <a:latin typeface="Helvetica" panose="020B0604020202020204" pitchFamily="34" charset="0"/>
              <a:cs typeface="Helvetica" panose="020B0604020202020204" pitchFamily="34" charset="0"/>
            </a:endParaRPr>
          </a:p>
          <a:p>
            <a:pPr marL="457200" lvl="1" indent="0">
              <a:buNone/>
            </a:pPr>
            <a:r>
              <a:rPr lang="en-US" sz="2600" dirty="0">
                <a:latin typeface="Helvetica" panose="020B0604020202020204" pitchFamily="34" charset="0"/>
                <a:cs typeface="Helvetica" panose="020B0604020202020204" pitchFamily="34" charset="0"/>
              </a:rPr>
              <a:t>[69]           Finally, </a:t>
            </a:r>
            <a:r>
              <a:rPr lang="en-US" sz="2600" b="1" dirty="0">
                <a:latin typeface="Helvetica" panose="020B0604020202020204" pitchFamily="34" charset="0"/>
                <a:cs typeface="Helvetica" panose="020B0604020202020204" pitchFamily="34" charset="0"/>
              </a:rPr>
              <a:t>I also reject Ms. Corfield’s argument that Mr. Baker’s failure to investigate the Assaults was a breach of duty which also caused her to leave her employment with Baker Industries</a:t>
            </a:r>
            <a:r>
              <a:rPr lang="en-US" sz="2600" dirty="0">
                <a:latin typeface="Helvetica" panose="020B0604020202020204" pitchFamily="34" charset="0"/>
                <a:cs typeface="Helvetica" panose="020B0604020202020204" pitchFamily="34" charset="0"/>
              </a:rPr>
              <a:t>.  While I accept that Mr. Baker did not take active steps to investigate the Assaults, his failure to do so did not cause her any loss or damage and was not a factor in her decision to quit.</a:t>
            </a:r>
          </a:p>
        </p:txBody>
      </p:sp>
    </p:spTree>
    <p:extLst>
      <p:ext uri="{BB962C8B-B14F-4D97-AF65-F5344CB8AC3E}">
        <p14:creationId xmlns:p14="http://schemas.microsoft.com/office/powerpoint/2010/main" val="1211383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CBE61-3026-9C94-74F5-1E295C8A4CF3}"/>
              </a:ext>
            </a:extLst>
          </p:cNvPr>
          <p:cNvSpPr>
            <a:spLocks noGrp="1"/>
          </p:cNvSpPr>
          <p:nvPr>
            <p:ph type="title"/>
          </p:nvPr>
        </p:nvSpPr>
        <p:spPr/>
        <p:txBody>
          <a:bodyPr/>
          <a:lstStyle/>
          <a:p>
            <a:r>
              <a:rPr lang="en-US" sz="4400" dirty="0">
                <a:solidFill>
                  <a:srgbClr val="A50021"/>
                </a:solidFill>
                <a:latin typeface="Helvetica Neue" panose="02000403000000020004" pitchFamily="2"/>
              </a:rPr>
              <a:t>Civil Proceedings </a:t>
            </a:r>
            <a:endParaRPr lang="en-US" dirty="0"/>
          </a:p>
        </p:txBody>
      </p:sp>
      <p:sp>
        <p:nvSpPr>
          <p:cNvPr id="3" name="Content Placeholder 2">
            <a:extLst>
              <a:ext uri="{FF2B5EF4-FFF2-40B4-BE49-F238E27FC236}">
                <a16:creationId xmlns:a16="http://schemas.microsoft.com/office/drawing/2014/main" id="{1234F264-695E-D007-CE33-3091626D32BF}"/>
              </a:ext>
            </a:extLst>
          </p:cNvPr>
          <p:cNvSpPr>
            <a:spLocks noGrp="1"/>
          </p:cNvSpPr>
          <p:nvPr>
            <p:ph idx="1"/>
          </p:nvPr>
        </p:nvSpPr>
        <p:spPr/>
        <p:txBody>
          <a:bodyPr>
            <a:normAutofit fontScale="55000" lnSpcReduction="20000"/>
          </a:bodyPr>
          <a:lstStyle/>
          <a:p>
            <a:pPr marL="0" indent="0">
              <a:buNone/>
            </a:pPr>
            <a:r>
              <a:rPr lang="en-US" sz="2900" b="1" dirty="0">
                <a:latin typeface="Helvetica" panose="020B0604020202020204" pitchFamily="34" charset="0"/>
                <a:cs typeface="Helvetica" panose="020B0604020202020204" pitchFamily="34" charset="0"/>
              </a:rPr>
              <a:t>Corfield v Shaw, 2011 BCSC 1529 - </a:t>
            </a:r>
            <a:r>
              <a:rPr lang="en-US" sz="2900" dirty="0">
                <a:latin typeface="Helvetica" panose="020B0604020202020204" pitchFamily="34" charset="0"/>
                <a:cs typeface="Helvetica" panose="020B0604020202020204" pitchFamily="34" charset="0"/>
              </a:rPr>
              <a:t>Court also held that the plaintiff’s employer was not vicariously liable </a:t>
            </a:r>
          </a:p>
          <a:p>
            <a:endParaRPr lang="en-US" sz="2900" dirty="0">
              <a:latin typeface="Helvetica" panose="020B0604020202020204" pitchFamily="34" charset="0"/>
              <a:cs typeface="Helvetica" panose="020B0604020202020204" pitchFamily="34" charset="0"/>
            </a:endParaRPr>
          </a:p>
          <a:p>
            <a:pPr lvl="1"/>
            <a:r>
              <a:rPr lang="en-US" sz="2900" dirty="0">
                <a:latin typeface="Helvetica" panose="020B0604020202020204" pitchFamily="34" charset="0"/>
                <a:cs typeface="Helvetica" panose="020B0604020202020204" pitchFamily="34" charset="0"/>
              </a:rPr>
              <a:t>[79]           When I apply the relevant factors to the circumstances of this case</a:t>
            </a:r>
            <a:r>
              <a:rPr lang="en-US" sz="2900" b="1" dirty="0">
                <a:latin typeface="Helvetica" panose="020B0604020202020204" pitchFamily="34" charset="0"/>
                <a:cs typeface="Helvetica" panose="020B0604020202020204" pitchFamily="34" charset="0"/>
              </a:rPr>
              <a:t>, I conclude that there was not a strong connection between what Mr. Shaw was asked to do and the sexual assaults he committed.  The opportunity afforded to Mr. Shaw to abuse his power was not significant or unusual. </a:t>
            </a:r>
            <a:r>
              <a:rPr lang="en-US" sz="2900" dirty="0">
                <a:latin typeface="Helvetica" panose="020B0604020202020204" pitchFamily="34" charset="0"/>
                <a:cs typeface="Helvetica" panose="020B0604020202020204" pitchFamily="34" charset="0"/>
              </a:rPr>
              <a:t> The assignment of work was done openly.  There was ample opportunity for employees to raise issues about the work or work assignments with senior management, Mr. Baker.  The wrongful acts did not further the employer’s aims in any way.  It cannot be seriously contended that there was friction, confrontation or intimacy inherent in the business of Baker Industries.  There was nothing about the operation of a residential service plumbing business that created situations of intimacy between employees.  </a:t>
            </a:r>
            <a:r>
              <a:rPr lang="en-US" sz="2900" b="1" dirty="0">
                <a:latin typeface="Helvetica" panose="020B0604020202020204" pitchFamily="34" charset="0"/>
                <a:cs typeface="Helvetica" panose="020B0604020202020204" pitchFamily="34" charset="0"/>
              </a:rPr>
              <a:t>While Mr. Shaw was provided with supervisory authority in relation to Ms. Corfield and other employees, the power given to him was not extensive.  As I have already noted, it was not power that could be easily used for a wrongful purpose.  </a:t>
            </a:r>
            <a:r>
              <a:rPr lang="en-US" sz="2900" dirty="0">
                <a:latin typeface="Helvetica" panose="020B0604020202020204" pitchFamily="34" charset="0"/>
                <a:cs typeface="Helvetica" panose="020B0604020202020204" pitchFamily="34" charset="0"/>
              </a:rPr>
              <a:t>Finally, plumbers in the employ of Baker Industries would not be expected to be potentially vulnerable to the wrongful exercise of Mr. Shaw’s authority as a supervisor.</a:t>
            </a:r>
          </a:p>
          <a:p>
            <a:pPr lvl="1"/>
            <a:endParaRPr lang="en-US" sz="2900" dirty="0">
              <a:latin typeface="Helvetica" panose="020B0604020202020204" pitchFamily="34" charset="0"/>
              <a:cs typeface="Helvetica" panose="020B0604020202020204" pitchFamily="34" charset="0"/>
            </a:endParaRPr>
          </a:p>
          <a:p>
            <a:pPr lvl="1"/>
            <a:r>
              <a:rPr lang="en-US" sz="2900" dirty="0">
                <a:latin typeface="Helvetica" panose="020B0604020202020204" pitchFamily="34" charset="0"/>
                <a:cs typeface="Helvetica" panose="020B0604020202020204" pitchFamily="34" charset="0"/>
              </a:rPr>
              <a:t>[80]           </a:t>
            </a:r>
            <a:r>
              <a:rPr lang="en-US" sz="2900" b="1" dirty="0">
                <a:latin typeface="Helvetica" panose="020B0604020202020204" pitchFamily="34" charset="0"/>
                <a:cs typeface="Helvetica" panose="020B0604020202020204" pitchFamily="34" charset="0"/>
              </a:rPr>
              <a:t>In short, there is nothing about the enterprise of Baker Industries or the authority imparted to Mr. Shaw that materially increased the risk of sexual assault of fellow employees</a:t>
            </a:r>
            <a:r>
              <a:rPr lang="en-US" sz="2900" dirty="0">
                <a:latin typeface="Helvetica" panose="020B0604020202020204" pitchFamily="34" charset="0"/>
                <a:cs typeface="Helvetica" panose="020B0604020202020204" pitchFamily="34" charset="0"/>
              </a:rPr>
              <a:t>.  Quite simply, this is a situation where Mr. Shaw took advantage of incidental connections to Ms. Corfield that occurred in an employment relationship.  He took advantage of the opportunities of time and place.  That alone is not sufficient for a finding of vicarious liability.</a:t>
            </a:r>
          </a:p>
        </p:txBody>
      </p:sp>
    </p:spTree>
    <p:extLst>
      <p:ext uri="{BB962C8B-B14F-4D97-AF65-F5344CB8AC3E}">
        <p14:creationId xmlns:p14="http://schemas.microsoft.com/office/powerpoint/2010/main" val="5735492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C2DAF-7532-48DE-B6DF-202302466D88}"/>
              </a:ext>
            </a:extLst>
          </p:cNvPr>
          <p:cNvSpPr>
            <a:spLocks noGrp="1"/>
          </p:cNvSpPr>
          <p:nvPr>
            <p:ph type="title"/>
          </p:nvPr>
        </p:nvSpPr>
        <p:spPr/>
        <p:txBody>
          <a:bodyPr/>
          <a:lstStyle/>
          <a:p>
            <a:r>
              <a:rPr lang="en-US" sz="4400" dirty="0">
                <a:solidFill>
                  <a:srgbClr val="A50021"/>
                </a:solidFill>
                <a:latin typeface="Helvetica Neue" panose="02000403000000020004" pitchFamily="2"/>
              </a:rPr>
              <a:t>Civil Proceedings </a:t>
            </a:r>
            <a:endParaRPr lang="en-US" dirty="0"/>
          </a:p>
        </p:txBody>
      </p:sp>
      <p:sp>
        <p:nvSpPr>
          <p:cNvPr id="3" name="Content Placeholder 2">
            <a:extLst>
              <a:ext uri="{FF2B5EF4-FFF2-40B4-BE49-F238E27FC236}">
                <a16:creationId xmlns:a16="http://schemas.microsoft.com/office/drawing/2014/main" id="{D7CB5B33-B58A-4126-CC12-57F4AAEAFC30}"/>
              </a:ext>
            </a:extLst>
          </p:cNvPr>
          <p:cNvSpPr>
            <a:spLocks noGrp="1"/>
          </p:cNvSpPr>
          <p:nvPr>
            <p:ph idx="1"/>
          </p:nvPr>
        </p:nvSpPr>
        <p:spPr>
          <a:xfrm>
            <a:off x="838200" y="1911083"/>
            <a:ext cx="10515600" cy="4351338"/>
          </a:xfrm>
        </p:spPr>
        <p:txBody>
          <a:bodyPr>
            <a:normAutofit fontScale="92500"/>
          </a:bodyPr>
          <a:lstStyle/>
          <a:p>
            <a:pPr marL="0" indent="0">
              <a:buNone/>
            </a:pPr>
            <a:r>
              <a:rPr lang="en-US" b="1" dirty="0">
                <a:latin typeface="Helvetica" panose="020B0604020202020204" pitchFamily="34" charset="0"/>
                <a:cs typeface="Helvetica" panose="020B0604020202020204" pitchFamily="34" charset="0"/>
              </a:rPr>
              <a:t>Does the Court even have jurisdiction over sexual harassment/assault claims that arise from the workplace? </a:t>
            </a:r>
          </a:p>
          <a:p>
            <a:pPr marL="0" indent="0">
              <a:buNone/>
            </a:pPr>
            <a:endParaRPr lang="en-US" b="1" dirty="0">
              <a:latin typeface="Helvetica" panose="020B0604020202020204" pitchFamily="34" charset="0"/>
              <a:cs typeface="Helvetica" panose="020B0604020202020204" pitchFamily="34" charset="0"/>
            </a:endParaRPr>
          </a:p>
          <a:p>
            <a:pPr lvl="1"/>
            <a:r>
              <a:rPr lang="en-US" dirty="0">
                <a:latin typeface="Helvetica" panose="020B0604020202020204" pitchFamily="34" charset="0"/>
                <a:cs typeface="Helvetica" panose="020B0604020202020204" pitchFamily="34" charset="0"/>
              </a:rPr>
              <a:t>Recall that s. 127 of the </a:t>
            </a:r>
            <a:r>
              <a:rPr lang="en-US" i="1" dirty="0">
                <a:latin typeface="Helvetica" panose="020B0604020202020204" pitchFamily="34" charset="0"/>
                <a:cs typeface="Helvetica" panose="020B0604020202020204" pitchFamily="34" charset="0"/>
              </a:rPr>
              <a:t>WCA </a:t>
            </a:r>
            <a:r>
              <a:rPr lang="en-US" dirty="0">
                <a:latin typeface="Helvetica" panose="020B0604020202020204" pitchFamily="34" charset="0"/>
                <a:cs typeface="Helvetica" panose="020B0604020202020204" pitchFamily="34" charset="0"/>
              </a:rPr>
              <a:t>provides that the compensation provisions are in place of any rights of action, statutory or otherwise, in respect of any personal injury, disablement or death of the worker </a:t>
            </a:r>
            <a:r>
              <a:rPr lang="en-US" b="1" dirty="0">
                <a:latin typeface="Helvetica" panose="020B0604020202020204" pitchFamily="34" charset="0"/>
                <a:cs typeface="Helvetica" panose="020B0604020202020204" pitchFamily="34" charset="0"/>
              </a:rPr>
              <a:t>arising out of and in the course of employment</a:t>
            </a:r>
          </a:p>
          <a:p>
            <a:pPr lvl="1"/>
            <a:endParaRPr lang="en-US" dirty="0">
              <a:latin typeface="Helvetica" panose="020B0604020202020204" pitchFamily="34" charset="0"/>
              <a:cs typeface="Helvetica" panose="020B0604020202020204" pitchFamily="34" charset="0"/>
            </a:endParaRPr>
          </a:p>
          <a:p>
            <a:pPr lvl="1"/>
            <a:r>
              <a:rPr lang="en-US" dirty="0">
                <a:latin typeface="Helvetica" panose="020B0604020202020204" pitchFamily="34" charset="0"/>
                <a:cs typeface="Helvetica" panose="020B0604020202020204" pitchFamily="34" charset="0"/>
              </a:rPr>
              <a:t>In </a:t>
            </a:r>
            <a:r>
              <a:rPr lang="en-US" b="1" dirty="0">
                <a:latin typeface="Helvetica" panose="020B0604020202020204" pitchFamily="34" charset="0"/>
                <a:cs typeface="Helvetica" panose="020B0604020202020204" pitchFamily="34" charset="0"/>
              </a:rPr>
              <a:t>Downs Construction v British Columbia (WCAT), </a:t>
            </a:r>
            <a:r>
              <a:rPr lang="en-US" dirty="0">
                <a:latin typeface="Helvetica" panose="020B0604020202020204" pitchFamily="34" charset="0"/>
                <a:cs typeface="Helvetica" panose="020B0604020202020204" pitchFamily="34" charset="0"/>
              </a:rPr>
              <a:t>2012 BCCA 392, the court held that section 10(1) of the </a:t>
            </a:r>
            <a:r>
              <a:rPr lang="en-US" i="1" dirty="0">
                <a:latin typeface="Helvetica" panose="020B0604020202020204" pitchFamily="34" charset="0"/>
                <a:cs typeface="Helvetica" panose="020B0604020202020204" pitchFamily="34" charset="0"/>
              </a:rPr>
              <a:t>WCA </a:t>
            </a:r>
            <a:r>
              <a:rPr lang="en-US" dirty="0">
                <a:latin typeface="Helvetica" panose="020B0604020202020204" pitchFamily="34" charset="0"/>
                <a:cs typeface="Helvetica" panose="020B0604020202020204" pitchFamily="34" charset="0"/>
              </a:rPr>
              <a:t>[now s. 127(1)] prohibited the worker from suing her employer when she was unsuccessful in her mental disorder claim under then s. 5.1 of the Act (at para. 39). </a:t>
            </a:r>
          </a:p>
          <a:p>
            <a:pPr lvl="1"/>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5861630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9D7A9-7B98-CFA0-B237-FAE11FAA1B0A}"/>
              </a:ext>
            </a:extLst>
          </p:cNvPr>
          <p:cNvSpPr>
            <a:spLocks noGrp="1"/>
          </p:cNvSpPr>
          <p:nvPr>
            <p:ph type="title"/>
          </p:nvPr>
        </p:nvSpPr>
        <p:spPr/>
        <p:txBody>
          <a:bodyPr/>
          <a:lstStyle/>
          <a:p>
            <a:r>
              <a:rPr lang="en-US" sz="4400" dirty="0">
                <a:solidFill>
                  <a:srgbClr val="A50021"/>
                </a:solidFill>
                <a:latin typeface="Helvetica Neue" panose="02000403000000020004" pitchFamily="2"/>
              </a:rPr>
              <a:t>Civil Proceedings </a:t>
            </a:r>
            <a:endParaRPr lang="en-US" dirty="0"/>
          </a:p>
        </p:txBody>
      </p:sp>
      <p:sp>
        <p:nvSpPr>
          <p:cNvPr id="3" name="Content Placeholder 2">
            <a:extLst>
              <a:ext uri="{FF2B5EF4-FFF2-40B4-BE49-F238E27FC236}">
                <a16:creationId xmlns:a16="http://schemas.microsoft.com/office/drawing/2014/main" id="{9AB09CF1-9D6E-32A0-6D31-5834E36FD536}"/>
              </a:ext>
            </a:extLst>
          </p:cNvPr>
          <p:cNvSpPr>
            <a:spLocks noGrp="1"/>
          </p:cNvSpPr>
          <p:nvPr>
            <p:ph idx="1"/>
          </p:nvPr>
        </p:nvSpPr>
        <p:spPr/>
        <p:txBody>
          <a:bodyPr>
            <a:normAutofit fontScale="85000" lnSpcReduction="20000"/>
          </a:bodyPr>
          <a:lstStyle/>
          <a:p>
            <a:r>
              <a:rPr lang="en-US" dirty="0">
                <a:latin typeface="Helvetica" panose="020B0604020202020204" pitchFamily="34" charset="0"/>
                <a:cs typeface="Helvetica" panose="020B0604020202020204" pitchFamily="34" charset="0"/>
              </a:rPr>
              <a:t>On judicial review, the Chambers judge held that “workers who may not be entitled to claim under the WCA retain their right to sue for tortious conduct and the employer loses any entitlement to rely on s. 10.” </a:t>
            </a:r>
          </a:p>
          <a:p>
            <a:r>
              <a:rPr lang="en-US" dirty="0">
                <a:latin typeface="Helvetica" panose="020B0604020202020204" pitchFamily="34" charset="0"/>
                <a:cs typeface="Helvetica" panose="020B0604020202020204" pitchFamily="34" charset="0"/>
              </a:rPr>
              <a:t>The Court of Appeal disagreed with the Chambers’ judge and held: </a:t>
            </a:r>
          </a:p>
          <a:p>
            <a:pPr marL="0" indent="0">
              <a:buNone/>
            </a:pPr>
            <a:endParaRPr lang="en-US" dirty="0">
              <a:latin typeface="Helvetica" panose="020B0604020202020204" pitchFamily="34" charset="0"/>
              <a:cs typeface="Helvetica" panose="020B0604020202020204" pitchFamily="34" charset="0"/>
            </a:endParaRPr>
          </a:p>
          <a:p>
            <a:pPr marL="457200" lvl="1" indent="0">
              <a:buNone/>
            </a:pPr>
            <a:r>
              <a:rPr lang="en-US" dirty="0">
                <a:latin typeface="Helvetica" panose="020B0604020202020204" pitchFamily="34" charset="0"/>
                <a:cs typeface="Helvetica" panose="020B0604020202020204" pitchFamily="34" charset="0"/>
              </a:rPr>
              <a:t>24 	In my view, </a:t>
            </a:r>
            <a:r>
              <a:rPr lang="en-US" b="1" dirty="0">
                <a:latin typeface="Helvetica" panose="020B0604020202020204" pitchFamily="34" charset="0"/>
                <a:cs typeface="Helvetica" panose="020B0604020202020204" pitchFamily="34" charset="0"/>
              </a:rPr>
              <a:t>it would undermine the core policy of the scheme to have employers exposed to lawsuits based on the scope of compensable claims afforded to workers under the legislation. This would result in uncertainty and a patchwork system of compensation.</a:t>
            </a:r>
            <a:r>
              <a:rPr lang="en-US" dirty="0">
                <a:latin typeface="Helvetica" panose="020B0604020202020204" pitchFamily="34" charset="0"/>
                <a:cs typeface="Helvetica" panose="020B0604020202020204" pitchFamily="34" charset="0"/>
              </a:rPr>
              <a:t> It would result in a proliferation of litigation to determine what is and what is not covered by the scheme in the context of the protection afforded to employers.</a:t>
            </a:r>
          </a:p>
          <a:p>
            <a:pPr marL="457200" lvl="1" indent="0">
              <a:buNone/>
            </a:pPr>
            <a:endParaRPr lang="en-US" dirty="0">
              <a:latin typeface="Helvetica" panose="020B0604020202020204" pitchFamily="34" charset="0"/>
              <a:cs typeface="Helvetica" panose="020B0604020202020204" pitchFamily="34" charset="0"/>
            </a:endParaRPr>
          </a:p>
          <a:p>
            <a:pPr marL="457200" lvl="1" indent="0">
              <a:buNone/>
            </a:pPr>
            <a:r>
              <a:rPr lang="en-US" dirty="0">
                <a:latin typeface="Helvetica" panose="020B0604020202020204" pitchFamily="34" charset="0"/>
                <a:cs typeface="Helvetica" panose="020B0604020202020204" pitchFamily="34" charset="0"/>
              </a:rPr>
              <a:t>25 	</a:t>
            </a:r>
            <a:r>
              <a:rPr lang="en-US" b="1" dirty="0">
                <a:latin typeface="Helvetica" panose="020B0604020202020204" pitchFamily="34" charset="0"/>
                <a:cs typeface="Helvetica" panose="020B0604020202020204" pitchFamily="34" charset="0"/>
              </a:rPr>
              <a:t>Whether the reach of the immunization extends to claims that are not available under the legislation is not a matter that must be determined on this appeal</a:t>
            </a:r>
            <a:r>
              <a:rPr lang="en-US" dirty="0">
                <a:latin typeface="Helvetica" panose="020B0604020202020204" pitchFamily="34" charset="0"/>
                <a:cs typeface="Helvetica" panose="020B0604020202020204" pitchFamily="34" charset="0"/>
              </a:rPr>
              <a:t>, but that would appear to be a result consonant with the scheme.</a:t>
            </a:r>
          </a:p>
          <a:p>
            <a:pPr marL="457200" lvl="1" indent="0">
              <a:buNone/>
            </a:pPr>
            <a:endParaRPr lang="en-US" dirty="0">
              <a:latin typeface="Helvetica" panose="020B0604020202020204" pitchFamily="34" charset="0"/>
              <a:cs typeface="Helvetica" panose="020B0604020202020204" pitchFamily="34" charset="0"/>
            </a:endParaRPr>
          </a:p>
          <a:p>
            <a:pPr marL="0" indent="0">
              <a:buNone/>
            </a:pPr>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2095148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95235-AC0E-1CE4-84B3-8B4E77F242DC}"/>
              </a:ext>
            </a:extLst>
          </p:cNvPr>
          <p:cNvSpPr>
            <a:spLocks noGrp="1"/>
          </p:cNvSpPr>
          <p:nvPr>
            <p:ph type="title"/>
          </p:nvPr>
        </p:nvSpPr>
        <p:spPr/>
        <p:txBody>
          <a:bodyPr/>
          <a:lstStyle/>
          <a:p>
            <a:r>
              <a:rPr lang="en-US" sz="4400" dirty="0">
                <a:solidFill>
                  <a:srgbClr val="A50021"/>
                </a:solidFill>
                <a:latin typeface="Helvetica Neue" panose="02000403000000020004" pitchFamily="2"/>
              </a:rPr>
              <a:t>Civil Proceedings </a:t>
            </a:r>
            <a:endParaRPr lang="en-US" dirty="0"/>
          </a:p>
        </p:txBody>
      </p:sp>
      <p:sp>
        <p:nvSpPr>
          <p:cNvPr id="3" name="Content Placeholder 2">
            <a:extLst>
              <a:ext uri="{FF2B5EF4-FFF2-40B4-BE49-F238E27FC236}">
                <a16:creationId xmlns:a16="http://schemas.microsoft.com/office/drawing/2014/main" id="{517BB40A-AC5F-FEF0-B553-46FFCEF7BB5D}"/>
              </a:ext>
            </a:extLst>
          </p:cNvPr>
          <p:cNvSpPr>
            <a:spLocks noGrp="1"/>
          </p:cNvSpPr>
          <p:nvPr>
            <p:ph idx="1"/>
          </p:nvPr>
        </p:nvSpPr>
        <p:spPr/>
        <p:txBody>
          <a:bodyPr>
            <a:normAutofit fontScale="92500" lnSpcReduction="10000"/>
          </a:bodyPr>
          <a:lstStyle/>
          <a:p>
            <a:r>
              <a:rPr lang="en-US" b="1" dirty="0">
                <a:latin typeface="Helvetica" panose="020B0604020202020204" pitchFamily="34" charset="0"/>
                <a:cs typeface="Helvetica" panose="020B0604020202020204" pitchFamily="34" charset="0"/>
              </a:rPr>
              <a:t>Does s. 127(1) of the </a:t>
            </a:r>
            <a:r>
              <a:rPr lang="en-US" b="1" i="1" dirty="0">
                <a:latin typeface="Helvetica" panose="020B0604020202020204" pitchFamily="34" charset="0"/>
                <a:cs typeface="Helvetica" panose="020B0604020202020204" pitchFamily="34" charset="0"/>
              </a:rPr>
              <a:t>WCA </a:t>
            </a:r>
            <a:r>
              <a:rPr lang="en-US" b="1" dirty="0">
                <a:latin typeface="Helvetica" panose="020B0604020202020204" pitchFamily="34" charset="0"/>
                <a:cs typeface="Helvetica" panose="020B0604020202020204" pitchFamily="34" charset="0"/>
              </a:rPr>
              <a:t>bar a claim for constructive dismissal based on sexual harassment?</a:t>
            </a:r>
          </a:p>
          <a:p>
            <a:pPr marL="0" indent="0">
              <a:buNone/>
            </a:pPr>
            <a:r>
              <a:rPr lang="en-US" b="1" dirty="0">
                <a:latin typeface="Helvetica" panose="020B0604020202020204" pitchFamily="34" charset="0"/>
                <a:cs typeface="Helvetica" panose="020B0604020202020204" pitchFamily="34" charset="0"/>
              </a:rPr>
              <a:t> </a:t>
            </a:r>
          </a:p>
          <a:p>
            <a:pPr lvl="1"/>
            <a:r>
              <a:rPr lang="en-US" b="1" dirty="0">
                <a:latin typeface="Helvetica" panose="020B0604020202020204" pitchFamily="34" charset="0"/>
                <a:cs typeface="Helvetica" panose="020B0604020202020204" pitchFamily="34" charset="0"/>
              </a:rPr>
              <a:t>Deol v Dreyer Davis LLP</a:t>
            </a:r>
            <a:r>
              <a:rPr lang="en-US" dirty="0">
                <a:latin typeface="Helvetica" panose="020B0604020202020204" pitchFamily="34" charset="0"/>
                <a:cs typeface="Helvetica" panose="020B0604020202020204" pitchFamily="34" charset="0"/>
              </a:rPr>
              <a:t>, 2020 BCSC 771 – the defendants argued that the court did not have jurisdiction over the plaintiff’s claim for constructive dismissal due to the exclusive jurisdiction of WCB/BCHRT. The Court held that its jurisdiction was not ousted on either basis: </a:t>
            </a:r>
          </a:p>
          <a:p>
            <a:pPr marL="914400" lvl="2" indent="0">
              <a:buNone/>
            </a:pPr>
            <a:endParaRPr lang="en-US" dirty="0">
              <a:latin typeface="Helvetica" panose="020B0604020202020204" pitchFamily="34" charset="0"/>
              <a:cs typeface="Helvetica" panose="020B0604020202020204" pitchFamily="34" charset="0"/>
            </a:endParaRPr>
          </a:p>
          <a:p>
            <a:pPr marL="914400" lvl="2" indent="0">
              <a:buNone/>
            </a:pPr>
            <a:r>
              <a:rPr lang="en-US" dirty="0">
                <a:latin typeface="Helvetica" panose="020B0604020202020204" pitchFamily="34" charset="0"/>
                <a:cs typeface="Helvetica" panose="020B0604020202020204" pitchFamily="34" charset="0"/>
              </a:rPr>
              <a:t>[82]        I am satisfied that the BCHRT does not have exclusive jurisdiction 	to consider this claim. To paraphrase the Court of Appeal in Lewis at paras. 18 and 19, </a:t>
            </a:r>
            <a:r>
              <a:rPr lang="en-US" b="1" dirty="0">
                <a:latin typeface="Helvetica" panose="020B0604020202020204" pitchFamily="34" charset="0"/>
                <a:cs typeface="Helvetica" panose="020B0604020202020204" pitchFamily="34" charset="0"/>
              </a:rPr>
              <a:t>it is possible that what is pled to be a breach of contract is conduct that, if true, is also discriminatory conduct that may be subject to alternative remedies before the BCHRT</a:t>
            </a:r>
            <a:r>
              <a:rPr lang="en-US" dirty="0">
                <a:latin typeface="Helvetica" panose="020B0604020202020204" pitchFamily="34" charset="0"/>
                <a:cs typeface="Helvetica" panose="020B0604020202020204" pitchFamily="34" charset="0"/>
              </a:rPr>
              <a:t>. However, that is not sufficient to establish that this Court does not have jurisdiction to hear Ms. Deol’s claim in constructive dismissal.</a:t>
            </a:r>
          </a:p>
        </p:txBody>
      </p:sp>
    </p:spTree>
    <p:extLst>
      <p:ext uri="{BB962C8B-B14F-4D97-AF65-F5344CB8AC3E}">
        <p14:creationId xmlns:p14="http://schemas.microsoft.com/office/powerpoint/2010/main" val="15009697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D40E-CD7B-76DF-EC79-99EF9E6728E1}"/>
              </a:ext>
            </a:extLst>
          </p:cNvPr>
          <p:cNvSpPr>
            <a:spLocks noGrp="1"/>
          </p:cNvSpPr>
          <p:nvPr>
            <p:ph type="title"/>
          </p:nvPr>
        </p:nvSpPr>
        <p:spPr/>
        <p:txBody>
          <a:bodyPr/>
          <a:lstStyle/>
          <a:p>
            <a:r>
              <a:rPr lang="en-US" sz="4400" dirty="0">
                <a:solidFill>
                  <a:srgbClr val="A50021"/>
                </a:solidFill>
                <a:latin typeface="Helvetica Neue" panose="02000403000000020004" pitchFamily="2"/>
              </a:rPr>
              <a:t>Civil Proceedings </a:t>
            </a:r>
            <a:endParaRPr lang="en-US" dirty="0"/>
          </a:p>
        </p:txBody>
      </p:sp>
      <p:sp>
        <p:nvSpPr>
          <p:cNvPr id="3" name="Content Placeholder 2">
            <a:extLst>
              <a:ext uri="{FF2B5EF4-FFF2-40B4-BE49-F238E27FC236}">
                <a16:creationId xmlns:a16="http://schemas.microsoft.com/office/drawing/2014/main" id="{A46944AE-D352-2626-309D-59C65C8AAB7C}"/>
              </a:ext>
            </a:extLst>
          </p:cNvPr>
          <p:cNvSpPr>
            <a:spLocks noGrp="1"/>
          </p:cNvSpPr>
          <p:nvPr>
            <p:ph idx="1"/>
          </p:nvPr>
        </p:nvSpPr>
        <p:spPr/>
        <p:txBody>
          <a:bodyPr>
            <a:normAutofit fontScale="77500" lnSpcReduction="20000"/>
          </a:bodyPr>
          <a:lstStyle/>
          <a:p>
            <a:r>
              <a:rPr lang="en-US" b="1" dirty="0">
                <a:latin typeface="Helvetica" panose="020B0604020202020204" pitchFamily="34" charset="0"/>
                <a:cs typeface="Helvetica" panose="020B0604020202020204" pitchFamily="34" charset="0"/>
              </a:rPr>
              <a:t>Deol v Dreyer Davis LLP…</a:t>
            </a:r>
          </a:p>
          <a:p>
            <a:pPr marL="457200" lvl="1" indent="0">
              <a:buNone/>
            </a:pPr>
            <a:endParaRPr lang="en-US" sz="2600" dirty="0">
              <a:latin typeface="Helvetica" panose="020B0604020202020204" pitchFamily="34" charset="0"/>
              <a:cs typeface="Helvetica" panose="020B0604020202020204" pitchFamily="34" charset="0"/>
            </a:endParaRPr>
          </a:p>
          <a:p>
            <a:pPr marL="457200" lvl="1" indent="0">
              <a:buNone/>
            </a:pPr>
            <a:r>
              <a:rPr lang="en-US" sz="2600" dirty="0">
                <a:latin typeface="Helvetica" panose="020B0604020202020204" pitchFamily="34" charset="0"/>
                <a:cs typeface="Helvetica" panose="020B0604020202020204" pitchFamily="34" charset="0"/>
              </a:rPr>
              <a:t>[93]        </a:t>
            </a:r>
            <a:r>
              <a:rPr lang="en-US" sz="2600" b="1" dirty="0">
                <a:latin typeface="Helvetica" panose="020B0604020202020204" pitchFamily="34" charset="0"/>
                <a:cs typeface="Helvetica" panose="020B0604020202020204" pitchFamily="34" charset="0"/>
              </a:rPr>
              <a:t>General damages for breach of an employment contract stand in place of reasonable notice and are distinct from damages for personal injury. They fall within this Court’s jurisdiction. They are not within the jurisdiction of the WCB. </a:t>
            </a:r>
            <a:r>
              <a:rPr lang="en-US" sz="2600" dirty="0">
                <a:latin typeface="Helvetica" panose="020B0604020202020204" pitchFamily="34" charset="0"/>
                <a:cs typeface="Helvetica" panose="020B0604020202020204" pitchFamily="34" charset="0"/>
              </a:rPr>
              <a:t>Therefore, the general damages claimed by Ms. Deol, and the basis for those damages, are not within the jurisdiction of the WCB.</a:t>
            </a:r>
          </a:p>
          <a:p>
            <a:pPr marL="457200" lvl="1" indent="0">
              <a:buNone/>
            </a:pPr>
            <a:endParaRPr lang="en-US" sz="2600" dirty="0">
              <a:latin typeface="Helvetica" panose="020B0604020202020204" pitchFamily="34" charset="0"/>
              <a:cs typeface="Helvetica" panose="020B0604020202020204" pitchFamily="34" charset="0"/>
            </a:endParaRPr>
          </a:p>
          <a:p>
            <a:pPr marL="457200" lvl="1" indent="0">
              <a:buNone/>
            </a:pPr>
            <a:r>
              <a:rPr lang="en-US" sz="2600" dirty="0">
                <a:latin typeface="Helvetica" panose="020B0604020202020204" pitchFamily="34" charset="0"/>
                <a:cs typeface="Helvetica" panose="020B0604020202020204" pitchFamily="34" charset="0"/>
              </a:rPr>
              <a:t>[97]        For now, it is sufficient to state that </a:t>
            </a:r>
            <a:r>
              <a:rPr lang="en-US" sz="2600" b="1" dirty="0">
                <a:latin typeface="Helvetica" panose="020B0604020202020204" pitchFamily="34" charset="0"/>
                <a:cs typeface="Helvetica" panose="020B0604020202020204" pitchFamily="34" charset="0"/>
              </a:rPr>
              <a:t>this pleading is consistent with a cause of action in contract rather than a duty of care in tort for personal injury arising out of and in the course of employment </a:t>
            </a:r>
            <a:r>
              <a:rPr lang="en-US" sz="2600" dirty="0">
                <a:latin typeface="Helvetica" panose="020B0604020202020204" pitchFamily="34" charset="0"/>
                <a:cs typeface="Helvetica" panose="020B0604020202020204" pitchFamily="34" charset="0"/>
              </a:rPr>
              <a:t>over which the WCB would more clearly have jurisdiction.</a:t>
            </a:r>
          </a:p>
          <a:p>
            <a:pPr marL="457200" lvl="1" indent="0">
              <a:buNone/>
            </a:pPr>
            <a:endParaRPr lang="en-US" sz="2600" dirty="0">
              <a:latin typeface="Helvetica" panose="020B0604020202020204" pitchFamily="34" charset="0"/>
              <a:cs typeface="Helvetica" panose="020B0604020202020204" pitchFamily="34" charset="0"/>
            </a:endParaRPr>
          </a:p>
          <a:p>
            <a:pPr marL="457200" lvl="1" indent="0">
              <a:buNone/>
            </a:pPr>
            <a:r>
              <a:rPr lang="en-US" sz="2600" dirty="0">
                <a:latin typeface="Helvetica" panose="020B0604020202020204" pitchFamily="34" charset="0"/>
                <a:cs typeface="Helvetica" panose="020B0604020202020204" pitchFamily="34" charset="0"/>
              </a:rPr>
              <a:t>[103]     I am satisfied that para. 20 of the NOCC is </a:t>
            </a:r>
            <a:r>
              <a:rPr lang="en-US" sz="2600" b="1" dirty="0">
                <a:latin typeface="Helvetica" panose="020B0604020202020204" pitchFamily="34" charset="0"/>
                <a:cs typeface="Helvetica" panose="020B0604020202020204" pitchFamily="34" charset="0"/>
              </a:rPr>
              <a:t>a proper pleading for compensatory damages arising from the manner of dismissal (or aggravated damages) that is generally actionable in this court</a:t>
            </a:r>
            <a:r>
              <a:rPr lang="en-US" sz="2600" dirty="0">
                <a:latin typeface="Helvetica" panose="020B0604020202020204" pitchFamily="34" charset="0"/>
                <a:cs typeface="Helvetica" panose="020B0604020202020204" pitchFamily="34" charset="0"/>
              </a:rPr>
              <a:t>. In order to make out a claim for this type of damages in constructive dismissal, the plaintiff must plead and prove that the manner of dismissal caused her a loss and that this loss was foreseeable.</a:t>
            </a:r>
          </a:p>
        </p:txBody>
      </p:sp>
    </p:spTree>
    <p:extLst>
      <p:ext uri="{BB962C8B-B14F-4D97-AF65-F5344CB8AC3E}">
        <p14:creationId xmlns:p14="http://schemas.microsoft.com/office/powerpoint/2010/main" val="6848950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85963-D4EF-EDA3-3431-559A0EB96693}"/>
              </a:ext>
            </a:extLst>
          </p:cNvPr>
          <p:cNvSpPr>
            <a:spLocks noGrp="1"/>
          </p:cNvSpPr>
          <p:nvPr>
            <p:ph type="title"/>
          </p:nvPr>
        </p:nvSpPr>
        <p:spPr/>
        <p:txBody>
          <a:bodyPr/>
          <a:lstStyle/>
          <a:p>
            <a:r>
              <a:rPr lang="en-US" sz="4400" dirty="0">
                <a:solidFill>
                  <a:srgbClr val="A50021"/>
                </a:solidFill>
                <a:latin typeface="Helvetica Neue" panose="02000403000000020004" pitchFamily="2"/>
              </a:rPr>
              <a:t>Civil Proceedings </a:t>
            </a:r>
            <a:endParaRPr lang="en-US" dirty="0"/>
          </a:p>
        </p:txBody>
      </p:sp>
      <p:sp>
        <p:nvSpPr>
          <p:cNvPr id="3" name="Content Placeholder 2">
            <a:extLst>
              <a:ext uri="{FF2B5EF4-FFF2-40B4-BE49-F238E27FC236}">
                <a16:creationId xmlns:a16="http://schemas.microsoft.com/office/drawing/2014/main" id="{A0BF253C-4451-1309-4310-44C15C21498B}"/>
              </a:ext>
            </a:extLst>
          </p:cNvPr>
          <p:cNvSpPr>
            <a:spLocks noGrp="1"/>
          </p:cNvSpPr>
          <p:nvPr>
            <p:ph idx="1"/>
          </p:nvPr>
        </p:nvSpPr>
        <p:spPr/>
        <p:txBody>
          <a:bodyPr>
            <a:normAutofit fontScale="92500" lnSpcReduction="10000"/>
          </a:bodyPr>
          <a:lstStyle/>
          <a:p>
            <a:r>
              <a:rPr lang="en-US" b="1" dirty="0">
                <a:latin typeface="Helvetica" panose="020B0604020202020204" pitchFamily="34" charset="0"/>
                <a:cs typeface="Helvetica" panose="020B0604020202020204" pitchFamily="34" charset="0"/>
              </a:rPr>
              <a:t>Does s. 127(1) of the </a:t>
            </a:r>
            <a:r>
              <a:rPr lang="en-US" b="1" i="1" dirty="0">
                <a:latin typeface="Helvetica" panose="020B0604020202020204" pitchFamily="34" charset="0"/>
                <a:cs typeface="Helvetica" panose="020B0604020202020204" pitchFamily="34" charset="0"/>
              </a:rPr>
              <a:t>WCA </a:t>
            </a:r>
            <a:r>
              <a:rPr lang="en-US" b="1" dirty="0">
                <a:latin typeface="Helvetica" panose="020B0604020202020204" pitchFamily="34" charset="0"/>
                <a:cs typeface="Helvetica" panose="020B0604020202020204" pitchFamily="34" charset="0"/>
              </a:rPr>
              <a:t>bar a claim for sexual assault that occurred in the workplace? </a:t>
            </a:r>
          </a:p>
          <a:p>
            <a:pPr marL="0" indent="0">
              <a:buNone/>
            </a:pPr>
            <a:endParaRPr lang="en-US" b="1" dirty="0">
              <a:latin typeface="Helvetica" panose="020B0604020202020204" pitchFamily="34" charset="0"/>
              <a:cs typeface="Helvetica" panose="020B0604020202020204" pitchFamily="34" charset="0"/>
            </a:endParaRPr>
          </a:p>
          <a:p>
            <a:pPr lvl="1"/>
            <a:r>
              <a:rPr lang="en-US" dirty="0">
                <a:latin typeface="Helvetica" panose="020B0604020202020204" pitchFamily="34" charset="0"/>
                <a:cs typeface="Helvetica" panose="020B0604020202020204" pitchFamily="34" charset="0"/>
              </a:rPr>
              <a:t>Remains to be seen, but see </a:t>
            </a:r>
            <a:r>
              <a:rPr lang="en-US" i="1" dirty="0">
                <a:latin typeface="Helvetica" panose="020B0604020202020204" pitchFamily="34" charset="0"/>
                <a:cs typeface="Helvetica" panose="020B0604020202020204" pitchFamily="34" charset="0"/>
              </a:rPr>
              <a:t>Deol </a:t>
            </a:r>
            <a:r>
              <a:rPr lang="en-US" dirty="0">
                <a:latin typeface="Helvetica" panose="020B0604020202020204" pitchFamily="34" charset="0"/>
                <a:cs typeface="Helvetica" panose="020B0604020202020204" pitchFamily="34" charset="0"/>
              </a:rPr>
              <a:t>at para. 89: </a:t>
            </a:r>
          </a:p>
          <a:p>
            <a:pPr marL="457200" lvl="1" indent="0">
              <a:buNone/>
            </a:pPr>
            <a:endParaRPr lang="en-US" dirty="0">
              <a:latin typeface="Helvetica" panose="020B0604020202020204" pitchFamily="34" charset="0"/>
              <a:cs typeface="Helvetica" panose="020B0604020202020204" pitchFamily="34" charset="0"/>
            </a:endParaRPr>
          </a:p>
          <a:p>
            <a:pPr marL="914400" lvl="2" indent="0">
              <a:buNone/>
            </a:pPr>
            <a:r>
              <a:rPr lang="en-US" dirty="0">
                <a:latin typeface="Helvetica" panose="020B0604020202020204" pitchFamily="34" charset="0"/>
                <a:cs typeface="Helvetica" panose="020B0604020202020204" pitchFamily="34" charset="0"/>
              </a:rPr>
              <a:t>[89]        I agree with the defendants that i</a:t>
            </a:r>
            <a:r>
              <a:rPr lang="en-US" b="1" dirty="0">
                <a:latin typeface="Helvetica" panose="020B0604020202020204" pitchFamily="34" charset="0"/>
                <a:cs typeface="Helvetica" panose="020B0604020202020204" pitchFamily="34" charset="0"/>
              </a:rPr>
              <a:t>nsofar as the plaintiff seeks to claim damages for personal injury, comparable to a claim in tort, arising out of and in the course of her employment, these claims would not be within the court’s jurisdiction at first instance </a:t>
            </a:r>
            <a:r>
              <a:rPr lang="en-US" dirty="0">
                <a:latin typeface="Helvetica" panose="020B0604020202020204" pitchFamily="34" charset="0"/>
                <a:cs typeface="Helvetica" panose="020B0604020202020204" pitchFamily="34" charset="0"/>
              </a:rPr>
              <a:t>and must either be struck or referred to WCAT for determination on its jurisdiction.</a:t>
            </a:r>
          </a:p>
          <a:p>
            <a:pPr marL="457200" lvl="1" indent="0">
              <a:buNone/>
            </a:pPr>
            <a:endParaRPr lang="en-US" dirty="0">
              <a:latin typeface="Helvetica" panose="020B0604020202020204" pitchFamily="34" charset="0"/>
              <a:cs typeface="Helvetica" panose="020B0604020202020204" pitchFamily="34" charset="0"/>
            </a:endParaRPr>
          </a:p>
          <a:p>
            <a:pPr lvl="1"/>
            <a:r>
              <a:rPr lang="en-US" dirty="0">
                <a:latin typeface="Helvetica" panose="020B0604020202020204" pitchFamily="34" charset="0"/>
                <a:cs typeface="Helvetica" panose="020B0604020202020204" pitchFamily="34" charset="0"/>
              </a:rPr>
              <a:t>Survivors who are claiming personal injury due to sexual assault “arising out of and in the course of employment” should be very cautious about filing a civil claim as the Court likely does not have jurisdiction</a:t>
            </a:r>
          </a:p>
        </p:txBody>
      </p:sp>
    </p:spTree>
    <p:extLst>
      <p:ext uri="{BB962C8B-B14F-4D97-AF65-F5344CB8AC3E}">
        <p14:creationId xmlns:p14="http://schemas.microsoft.com/office/powerpoint/2010/main" val="1514760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93095-859C-9733-9C7A-8E8E6A770A1D}"/>
              </a:ext>
            </a:extLst>
          </p:cNvPr>
          <p:cNvSpPr>
            <a:spLocks noGrp="1"/>
          </p:cNvSpPr>
          <p:nvPr>
            <p:ph type="title"/>
          </p:nvPr>
        </p:nvSpPr>
        <p:spPr/>
        <p:txBody>
          <a:bodyPr/>
          <a:lstStyle/>
          <a:p>
            <a:r>
              <a:rPr lang="en-US" sz="4400" dirty="0">
                <a:solidFill>
                  <a:srgbClr val="A50021"/>
                </a:solidFill>
                <a:latin typeface="Helvetica Neue" panose="02000403000000020004" pitchFamily="2"/>
              </a:rPr>
              <a:t>Civil Proceedings </a:t>
            </a:r>
            <a:endParaRPr lang="en-US" dirty="0"/>
          </a:p>
        </p:txBody>
      </p:sp>
      <p:sp>
        <p:nvSpPr>
          <p:cNvPr id="3" name="Content Placeholder 2">
            <a:extLst>
              <a:ext uri="{FF2B5EF4-FFF2-40B4-BE49-F238E27FC236}">
                <a16:creationId xmlns:a16="http://schemas.microsoft.com/office/drawing/2014/main" id="{42C57860-BBE2-F5AD-BC37-292F0DE25BD2}"/>
              </a:ext>
            </a:extLst>
          </p:cNvPr>
          <p:cNvSpPr>
            <a:spLocks noGrp="1"/>
          </p:cNvSpPr>
          <p:nvPr>
            <p:ph idx="1"/>
          </p:nvPr>
        </p:nvSpPr>
        <p:spPr/>
        <p:txBody>
          <a:bodyPr/>
          <a:lstStyle/>
          <a:p>
            <a:r>
              <a:rPr lang="en-US" b="1" dirty="0">
                <a:latin typeface="Helvetica" panose="020B0604020202020204" pitchFamily="34" charset="0"/>
                <a:cs typeface="Helvetica" panose="020B0604020202020204" pitchFamily="34" charset="0"/>
              </a:rPr>
              <a:t>Pros: </a:t>
            </a:r>
          </a:p>
          <a:p>
            <a:pPr lvl="1"/>
            <a:r>
              <a:rPr lang="en-US" dirty="0">
                <a:latin typeface="Helvetica" panose="020B0604020202020204" pitchFamily="34" charset="0"/>
                <a:cs typeface="Helvetica" panose="020B0604020202020204" pitchFamily="34" charset="0"/>
              </a:rPr>
              <a:t>Potentially faster than the Tribunal?</a:t>
            </a:r>
          </a:p>
          <a:p>
            <a:pPr lvl="1"/>
            <a:r>
              <a:rPr lang="en-US" dirty="0">
                <a:latin typeface="Helvetica" panose="020B0604020202020204" pitchFamily="34" charset="0"/>
                <a:cs typeface="Helvetica" panose="020B0604020202020204" pitchFamily="34" charset="0"/>
              </a:rPr>
              <a:t>Potentially higher damages than the Tribunal (in an assault claim) </a:t>
            </a:r>
          </a:p>
          <a:p>
            <a:pPr lvl="1"/>
            <a:r>
              <a:rPr lang="en-US" dirty="0">
                <a:latin typeface="Helvetica" panose="020B0604020202020204" pitchFamily="34" charset="0"/>
                <a:cs typeface="Helvetica" panose="020B0604020202020204" pitchFamily="34" charset="0"/>
              </a:rPr>
              <a:t>Plaintiff is entitled to costs if successful</a:t>
            </a:r>
          </a:p>
          <a:p>
            <a:pPr lvl="1"/>
            <a:endParaRPr lang="en-US" dirty="0">
              <a:latin typeface="Helvetica" panose="020B0604020202020204" pitchFamily="34" charset="0"/>
              <a:cs typeface="Helvetica" panose="020B0604020202020204" pitchFamily="34" charset="0"/>
            </a:endParaRPr>
          </a:p>
          <a:p>
            <a:r>
              <a:rPr lang="en-US" b="1" dirty="0">
                <a:latin typeface="Helvetica" panose="020B0604020202020204" pitchFamily="34" charset="0"/>
                <a:cs typeface="Helvetica" panose="020B0604020202020204" pitchFamily="34" charset="0"/>
              </a:rPr>
              <a:t>Cons: </a:t>
            </a:r>
          </a:p>
          <a:p>
            <a:pPr lvl="1"/>
            <a:r>
              <a:rPr lang="en-US" dirty="0">
                <a:latin typeface="Helvetica" panose="020B0604020202020204" pitchFamily="34" charset="0"/>
                <a:cs typeface="Helvetica" panose="020B0604020202020204" pitchFamily="34" charset="0"/>
              </a:rPr>
              <a:t>Court does not have jurisdiction to apply the </a:t>
            </a:r>
            <a:r>
              <a:rPr lang="en-US" i="1" dirty="0">
                <a:latin typeface="Helvetica" panose="020B0604020202020204" pitchFamily="34" charset="0"/>
                <a:cs typeface="Helvetica" panose="020B0604020202020204" pitchFamily="34" charset="0"/>
              </a:rPr>
              <a:t>Code </a:t>
            </a:r>
            <a:endParaRPr lang="en-US" dirty="0">
              <a:latin typeface="Helvetica" panose="020B0604020202020204" pitchFamily="34" charset="0"/>
              <a:cs typeface="Helvetica" panose="020B0604020202020204" pitchFamily="34" charset="0"/>
            </a:endParaRPr>
          </a:p>
          <a:p>
            <a:pPr lvl="1"/>
            <a:r>
              <a:rPr lang="en-US" dirty="0">
                <a:latin typeface="Helvetica" panose="020B0604020202020204" pitchFamily="34" charset="0"/>
                <a:cs typeface="Helvetica" panose="020B0604020202020204" pitchFamily="34" charset="0"/>
              </a:rPr>
              <a:t>Employer may not be liable in a sexual assault claim</a:t>
            </a:r>
          </a:p>
          <a:p>
            <a:pPr lvl="1"/>
            <a:r>
              <a:rPr lang="en-US" dirty="0">
                <a:latin typeface="Helvetica" panose="020B0604020202020204" pitchFamily="34" charset="0"/>
                <a:cs typeface="Helvetica" panose="020B0604020202020204" pitchFamily="34" charset="0"/>
              </a:rPr>
              <a:t>Risk that claim will be struck for lack of jurisdiction </a:t>
            </a:r>
          </a:p>
          <a:p>
            <a:pPr lvl="1"/>
            <a:r>
              <a:rPr lang="en-US" dirty="0">
                <a:latin typeface="Helvetica" panose="020B0604020202020204" pitchFamily="34" charset="0"/>
                <a:cs typeface="Helvetica" panose="020B0604020202020204" pitchFamily="34" charset="0"/>
              </a:rPr>
              <a:t>Cost consequences for Plaintiff if not successful </a:t>
            </a:r>
          </a:p>
        </p:txBody>
      </p:sp>
    </p:spTree>
    <p:extLst>
      <p:ext uri="{BB962C8B-B14F-4D97-AF65-F5344CB8AC3E}">
        <p14:creationId xmlns:p14="http://schemas.microsoft.com/office/powerpoint/2010/main" val="13588677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4F8E1-C278-3B8C-36D6-22FA2D571571}"/>
              </a:ext>
            </a:extLst>
          </p:cNvPr>
          <p:cNvSpPr>
            <a:spLocks noGrp="1"/>
          </p:cNvSpPr>
          <p:nvPr>
            <p:ph type="title"/>
          </p:nvPr>
        </p:nvSpPr>
        <p:spPr/>
        <p:txBody>
          <a:bodyPr/>
          <a:lstStyle/>
          <a:p>
            <a:r>
              <a:rPr lang="en-US" sz="4400" dirty="0">
                <a:solidFill>
                  <a:srgbClr val="A50021"/>
                </a:solidFill>
                <a:latin typeface="Helvetica Neue" panose="02000403000000020004" pitchFamily="2"/>
              </a:rPr>
              <a:t>Professional Regulatory Complaints </a:t>
            </a:r>
            <a:endParaRPr lang="en-US" dirty="0"/>
          </a:p>
        </p:txBody>
      </p:sp>
      <p:sp>
        <p:nvSpPr>
          <p:cNvPr id="3" name="Content Placeholder 2">
            <a:extLst>
              <a:ext uri="{FF2B5EF4-FFF2-40B4-BE49-F238E27FC236}">
                <a16:creationId xmlns:a16="http://schemas.microsoft.com/office/drawing/2014/main" id="{06104593-7B85-C121-3CB6-2C4B028EAB9B}"/>
              </a:ext>
            </a:extLst>
          </p:cNvPr>
          <p:cNvSpPr>
            <a:spLocks noGrp="1"/>
          </p:cNvSpPr>
          <p:nvPr>
            <p:ph idx="1"/>
          </p:nvPr>
        </p:nvSpPr>
        <p:spPr/>
        <p:txBody>
          <a:bodyPr>
            <a:normAutofit fontScale="85000" lnSpcReduction="20000"/>
          </a:bodyPr>
          <a:lstStyle/>
          <a:p>
            <a:r>
              <a:rPr lang="en-US" dirty="0">
                <a:latin typeface="Helvetica" panose="020B0604020202020204" pitchFamily="34" charset="0"/>
                <a:cs typeface="Helvetica" panose="020B0604020202020204" pitchFamily="34" charset="0"/>
              </a:rPr>
              <a:t>Survivors who experience sexual harassment/assault at the hands of a regulated professional can make a complaint to that professional’s regulatory college </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See specific College’s website for details about how to make a complaint </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No opportunity for damages – if a Citation is issued, survivor will become a witness in the proceeding</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Some Colleges have a specialized procedure for dealing with sexual misconduct cases, e.g. </a:t>
            </a:r>
            <a:r>
              <a:rPr lang="en-US" dirty="0">
                <a:latin typeface="Helvetica" panose="020B0604020202020204" pitchFamily="34" charset="0"/>
                <a:cs typeface="Helvetica" panose="020B0604020202020204" pitchFamily="34" charset="0"/>
                <a:hlinkClick r:id="rId2"/>
              </a:rPr>
              <a:t>https://www.cpsbc.ca/public/complaints/complaint-about-sexual-misconduct</a:t>
            </a:r>
            <a:r>
              <a:rPr lang="en-US" dirty="0">
                <a:latin typeface="Helvetica" panose="020B0604020202020204" pitchFamily="34" charset="0"/>
                <a:cs typeface="Helvetica" panose="020B0604020202020204" pitchFamily="34" charset="0"/>
              </a:rPr>
              <a:t> </a:t>
            </a:r>
          </a:p>
        </p:txBody>
      </p:sp>
    </p:spTree>
    <p:extLst>
      <p:ext uri="{BB962C8B-B14F-4D97-AF65-F5344CB8AC3E}">
        <p14:creationId xmlns:p14="http://schemas.microsoft.com/office/powerpoint/2010/main" val="437158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90D64-50F4-E1FF-7865-7D7B59E0F422}"/>
              </a:ext>
            </a:extLst>
          </p:cNvPr>
          <p:cNvSpPr>
            <a:spLocks noGrp="1"/>
          </p:cNvSpPr>
          <p:nvPr>
            <p:ph type="title"/>
          </p:nvPr>
        </p:nvSpPr>
        <p:spPr/>
        <p:txBody>
          <a:bodyPr>
            <a:normAutofit/>
          </a:bodyPr>
          <a:lstStyle/>
          <a:p>
            <a:r>
              <a:rPr lang="en-US" sz="6000" dirty="0">
                <a:solidFill>
                  <a:srgbClr val="A50021"/>
                </a:solidFill>
                <a:latin typeface="Helvetica Neue" panose="02000403000000020004" pitchFamily="2"/>
              </a:rPr>
              <a:t>Criminal Proceedings </a:t>
            </a:r>
          </a:p>
        </p:txBody>
      </p:sp>
      <p:sp>
        <p:nvSpPr>
          <p:cNvPr id="3" name="Content Placeholder 2">
            <a:extLst>
              <a:ext uri="{FF2B5EF4-FFF2-40B4-BE49-F238E27FC236}">
                <a16:creationId xmlns:a16="http://schemas.microsoft.com/office/drawing/2014/main" id="{4235D186-6C9E-83B0-B99E-1F7AAC07B642}"/>
              </a:ext>
            </a:extLst>
          </p:cNvPr>
          <p:cNvSpPr>
            <a:spLocks noGrp="1"/>
          </p:cNvSpPr>
          <p:nvPr>
            <p:ph idx="1"/>
          </p:nvPr>
        </p:nvSpPr>
        <p:spPr/>
        <p:txBody>
          <a:bodyPr>
            <a:normAutofit fontScale="85000" lnSpcReduction="20000"/>
          </a:bodyPr>
          <a:lstStyle/>
          <a:p>
            <a:r>
              <a:rPr lang="en-US" dirty="0">
                <a:latin typeface="Helvetica" panose="020B0604020202020204" pitchFamily="34" charset="0"/>
                <a:cs typeface="Helvetica" panose="020B0604020202020204" pitchFamily="34" charset="0"/>
              </a:rPr>
              <a:t>Any proceeding will almost always be deferred pending the resolution of a criminal matter</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If accused is acquitted or the matter is stayed, does not mean survivor cannot proceed with human rights/civil matter – different standard of proof</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However, survivor’s testimony at criminal trial may be admissible in another proceeding for prior inconsistent statements </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Be aware of </a:t>
            </a:r>
            <a:r>
              <a:rPr lang="en-US" b="1" dirty="0">
                <a:latin typeface="Helvetica" panose="020B0604020202020204" pitchFamily="34" charset="0"/>
                <a:cs typeface="Helvetica" panose="020B0604020202020204" pitchFamily="34" charset="0"/>
              </a:rPr>
              <a:t>mandatory publication bans </a:t>
            </a:r>
            <a:r>
              <a:rPr lang="en-US" dirty="0">
                <a:latin typeface="Helvetica" panose="020B0604020202020204" pitchFamily="34" charset="0"/>
                <a:cs typeface="Helvetica" panose="020B0604020202020204" pitchFamily="34" charset="0"/>
              </a:rPr>
              <a:t>in criminal proceedings – will usually mean that you must apply for a publication ban in other proceedings as well</a:t>
            </a:r>
          </a:p>
        </p:txBody>
      </p:sp>
    </p:spTree>
    <p:extLst>
      <p:ext uri="{BB962C8B-B14F-4D97-AF65-F5344CB8AC3E}">
        <p14:creationId xmlns:p14="http://schemas.microsoft.com/office/powerpoint/2010/main" val="3736098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59BBB-29E2-B182-CD68-6F0DBE2A4802}"/>
              </a:ext>
            </a:extLst>
          </p:cNvPr>
          <p:cNvSpPr>
            <a:spLocks noGrp="1"/>
          </p:cNvSpPr>
          <p:nvPr>
            <p:ph type="title"/>
          </p:nvPr>
        </p:nvSpPr>
        <p:spPr/>
        <p:txBody>
          <a:bodyPr>
            <a:normAutofit/>
          </a:bodyPr>
          <a:lstStyle/>
          <a:p>
            <a:r>
              <a:rPr lang="en-US" sz="6000" dirty="0">
                <a:solidFill>
                  <a:srgbClr val="A50021"/>
                </a:solidFill>
                <a:latin typeface="Helvetica Neue" panose="02000403000000020004" pitchFamily="2"/>
              </a:rPr>
              <a:t>Grievance Arbitrations</a:t>
            </a:r>
          </a:p>
        </p:txBody>
      </p:sp>
      <p:sp>
        <p:nvSpPr>
          <p:cNvPr id="3" name="Content Placeholder 2">
            <a:extLst>
              <a:ext uri="{FF2B5EF4-FFF2-40B4-BE49-F238E27FC236}">
                <a16:creationId xmlns:a16="http://schemas.microsoft.com/office/drawing/2014/main" id="{FAF4BDF6-09D0-105A-A686-8CAB38A2D749}"/>
              </a:ext>
            </a:extLst>
          </p:cNvPr>
          <p:cNvSpPr>
            <a:spLocks noGrp="1"/>
          </p:cNvSpPr>
          <p:nvPr>
            <p:ph idx="1"/>
          </p:nvPr>
        </p:nvSpPr>
        <p:spPr/>
        <p:txBody>
          <a:bodyPr>
            <a:normAutofit fontScale="85000" lnSpcReduction="20000"/>
          </a:bodyPr>
          <a:lstStyle/>
          <a:p>
            <a:r>
              <a:rPr lang="en-US" dirty="0">
                <a:latin typeface="Helvetica" panose="020B0604020202020204" pitchFamily="34" charset="0"/>
                <a:cs typeface="Helvetica" panose="020B0604020202020204" pitchFamily="34" charset="0"/>
              </a:rPr>
              <a:t>Timelines to file a grievance are dictated by the Collective Agreement – note they are often quite short, but arbitrator can relieve against breaches of time limits – </a:t>
            </a:r>
            <a:r>
              <a:rPr lang="en-US" i="1" dirty="0" err="1">
                <a:latin typeface="Helvetica" panose="020B0604020202020204" pitchFamily="34" charset="0"/>
                <a:cs typeface="Helvetica" panose="020B0604020202020204" pitchFamily="34" charset="0"/>
              </a:rPr>
              <a:t>Labour</a:t>
            </a:r>
            <a:r>
              <a:rPr lang="en-US" i="1" dirty="0">
                <a:latin typeface="Helvetica" panose="020B0604020202020204" pitchFamily="34" charset="0"/>
                <a:cs typeface="Helvetica" panose="020B0604020202020204" pitchFamily="34" charset="0"/>
              </a:rPr>
              <a:t> Relations Code, </a:t>
            </a:r>
            <a:r>
              <a:rPr lang="en-US" dirty="0">
                <a:latin typeface="Helvetica" panose="020B0604020202020204" pitchFamily="34" charset="0"/>
                <a:cs typeface="Helvetica" panose="020B0604020202020204" pitchFamily="34" charset="0"/>
              </a:rPr>
              <a:t>s. 89(e) </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Many collective agreements have a “no discrimination” clause that incorporates the BC </a:t>
            </a:r>
            <a:r>
              <a:rPr lang="en-US" i="1" dirty="0">
                <a:latin typeface="Helvetica" panose="020B0604020202020204" pitchFamily="34" charset="0"/>
                <a:cs typeface="Helvetica" panose="020B0604020202020204" pitchFamily="34" charset="0"/>
              </a:rPr>
              <a:t>Human Rights Code </a:t>
            </a:r>
            <a:r>
              <a:rPr lang="en-US" dirty="0">
                <a:latin typeface="Helvetica" panose="020B0604020202020204" pitchFamily="34" charset="0"/>
                <a:cs typeface="Helvetica" panose="020B0604020202020204" pitchFamily="34" charset="0"/>
              </a:rPr>
              <a:t>or the </a:t>
            </a:r>
            <a:r>
              <a:rPr lang="en-US" i="1" dirty="0">
                <a:latin typeface="Helvetica" panose="020B0604020202020204" pitchFamily="34" charset="0"/>
                <a:cs typeface="Helvetica" panose="020B0604020202020204" pitchFamily="34" charset="0"/>
              </a:rPr>
              <a:t>Canadian Human Rights Act </a:t>
            </a:r>
          </a:p>
          <a:p>
            <a:endParaRPr lang="en-US" i="1"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Even if they do not, arbitrators still have jurisdiction to apply the </a:t>
            </a:r>
            <a:r>
              <a:rPr lang="en-US" i="1" dirty="0">
                <a:latin typeface="Helvetica" panose="020B0604020202020204" pitchFamily="34" charset="0"/>
                <a:cs typeface="Helvetica" panose="020B0604020202020204" pitchFamily="34" charset="0"/>
              </a:rPr>
              <a:t>Code </a:t>
            </a:r>
            <a:r>
              <a:rPr lang="en-US" dirty="0">
                <a:latin typeface="Helvetica" panose="020B0604020202020204" pitchFamily="34" charset="0"/>
                <a:cs typeface="Helvetica" panose="020B0604020202020204" pitchFamily="34" charset="0"/>
              </a:rPr>
              <a:t>or the </a:t>
            </a:r>
            <a:r>
              <a:rPr lang="en-US" i="1" dirty="0">
                <a:latin typeface="Helvetica" panose="020B0604020202020204" pitchFamily="34" charset="0"/>
                <a:cs typeface="Helvetica" panose="020B0604020202020204" pitchFamily="34" charset="0"/>
              </a:rPr>
              <a:t>Act </a:t>
            </a:r>
            <a:r>
              <a:rPr lang="en-US" dirty="0">
                <a:latin typeface="Helvetica" panose="020B0604020202020204" pitchFamily="34" charset="0"/>
                <a:cs typeface="Helvetica" panose="020B0604020202020204" pitchFamily="34" charset="0"/>
              </a:rPr>
              <a:t>because “human rights and other employment-related statutes establish a floor beneath which an employer and union cannot contract” – </a:t>
            </a:r>
            <a:r>
              <a:rPr lang="en-US" i="1" dirty="0">
                <a:latin typeface="Helvetica" panose="020B0604020202020204" pitchFamily="34" charset="0"/>
                <a:cs typeface="Helvetica" panose="020B0604020202020204" pitchFamily="34" charset="0"/>
              </a:rPr>
              <a:t>Parry Sound (District) Social Services Administration Board v. O.P.S.E.U., Local 324</a:t>
            </a:r>
            <a:r>
              <a:rPr lang="en-US" dirty="0">
                <a:latin typeface="Helvetica" panose="020B0604020202020204" pitchFamily="34" charset="0"/>
                <a:cs typeface="Helvetica" panose="020B0604020202020204" pitchFamily="34" charset="0"/>
              </a:rPr>
              <a:t>, 2003 SCC 42 at para. 28. </a:t>
            </a:r>
          </a:p>
          <a:p>
            <a:pPr marL="0" indent="0">
              <a:buNone/>
            </a:pPr>
            <a:endParaRPr lang="en-US" dirty="0">
              <a:latin typeface="Helvetica Neue" panose="02000403000000020004" pitchFamily="2"/>
              <a:cs typeface="Helvetica" panose="020B0604020202020204" pitchFamily="34" charset="0"/>
            </a:endParaRPr>
          </a:p>
          <a:p>
            <a:pPr marL="0" indent="0">
              <a:buNone/>
            </a:pPr>
            <a:endParaRPr lang="en-US" i="1" dirty="0">
              <a:latin typeface="Helvetica Neue" panose="02000403000000020004" pitchFamily="2"/>
              <a:cs typeface="Helvetica" panose="020B0604020202020204" pitchFamily="34" charset="0"/>
            </a:endParaRPr>
          </a:p>
          <a:p>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224045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40E9A-271A-A1EB-01CE-022C979038A3}"/>
              </a:ext>
            </a:extLst>
          </p:cNvPr>
          <p:cNvSpPr>
            <a:spLocks noGrp="1"/>
          </p:cNvSpPr>
          <p:nvPr>
            <p:ph type="title"/>
          </p:nvPr>
        </p:nvSpPr>
        <p:spPr/>
        <p:txBody>
          <a:bodyPr/>
          <a:lstStyle/>
          <a:p>
            <a:r>
              <a:rPr lang="en-US" sz="4400" dirty="0">
                <a:solidFill>
                  <a:srgbClr val="A50021"/>
                </a:solidFill>
                <a:latin typeface="Helvetica Neue" panose="02000403000000020004" pitchFamily="2"/>
              </a:rPr>
              <a:t>Order of Priority for Filing Claims </a:t>
            </a:r>
            <a:endParaRPr lang="en-US" dirty="0"/>
          </a:p>
        </p:txBody>
      </p:sp>
      <p:sp>
        <p:nvSpPr>
          <p:cNvPr id="3" name="Content Placeholder 2">
            <a:extLst>
              <a:ext uri="{FF2B5EF4-FFF2-40B4-BE49-F238E27FC236}">
                <a16:creationId xmlns:a16="http://schemas.microsoft.com/office/drawing/2014/main" id="{BDE2C1F2-D487-7291-6654-123DF4DED40C}"/>
              </a:ext>
            </a:extLst>
          </p:cNvPr>
          <p:cNvSpPr>
            <a:spLocks noGrp="1"/>
          </p:cNvSpPr>
          <p:nvPr>
            <p:ph idx="1"/>
          </p:nvPr>
        </p:nvSpPr>
        <p:spPr/>
        <p:txBody>
          <a:bodyPr>
            <a:normAutofit fontScale="77500" lnSpcReduction="20000"/>
          </a:bodyPr>
          <a:lstStyle/>
          <a:p>
            <a:r>
              <a:rPr lang="en-US" dirty="0">
                <a:latin typeface="Helvetica" panose="020B0604020202020204" pitchFamily="34" charset="0"/>
                <a:cs typeface="Helvetica" panose="020B0604020202020204" pitchFamily="34" charset="0"/>
              </a:rPr>
              <a:t>If unionized, file grievance first (usually shortest timeline – see CA) </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If not unionized, file ESB complaint first – 6 months </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WorkSafe Compensation Claim – 1 year, but best to report immediately to get access to benefits asap </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Human rights complaint – 1 year </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Prohibited Action complaint – 1 year </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Civil Claim – 2 years from date of termination/constructive dismissal/assault </a:t>
            </a:r>
          </a:p>
        </p:txBody>
      </p:sp>
    </p:spTree>
    <p:extLst>
      <p:ext uri="{BB962C8B-B14F-4D97-AF65-F5344CB8AC3E}">
        <p14:creationId xmlns:p14="http://schemas.microsoft.com/office/powerpoint/2010/main" val="3652419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0499-9DB3-0687-A7C3-FCDF93C1F3EE}"/>
              </a:ext>
            </a:extLst>
          </p:cNvPr>
          <p:cNvSpPr>
            <a:spLocks noGrp="1"/>
          </p:cNvSpPr>
          <p:nvPr>
            <p:ph type="title"/>
          </p:nvPr>
        </p:nvSpPr>
        <p:spPr/>
        <p:txBody>
          <a:bodyPr>
            <a:normAutofit/>
          </a:bodyPr>
          <a:lstStyle/>
          <a:p>
            <a:r>
              <a:rPr lang="en-US" sz="6000" dirty="0">
                <a:solidFill>
                  <a:srgbClr val="A50021"/>
                </a:solidFill>
                <a:latin typeface="Helvetica Neue" panose="02000403000000020004" pitchFamily="2"/>
              </a:rPr>
              <a:t>Scenario </a:t>
            </a:r>
          </a:p>
        </p:txBody>
      </p:sp>
      <p:sp>
        <p:nvSpPr>
          <p:cNvPr id="3" name="Content Placeholder 2">
            <a:extLst>
              <a:ext uri="{FF2B5EF4-FFF2-40B4-BE49-F238E27FC236}">
                <a16:creationId xmlns:a16="http://schemas.microsoft.com/office/drawing/2014/main" id="{8A643688-702F-A8B2-6B10-88A848BFC1E5}"/>
              </a:ext>
            </a:extLst>
          </p:cNvPr>
          <p:cNvSpPr>
            <a:spLocks noGrp="1"/>
          </p:cNvSpPr>
          <p:nvPr>
            <p:ph idx="1"/>
          </p:nvPr>
        </p:nvSpPr>
        <p:spPr/>
        <p:txBody>
          <a:bodyPr/>
          <a:lstStyle/>
          <a:p>
            <a:pPr marL="0" indent="0">
              <a:buNone/>
            </a:pPr>
            <a:r>
              <a:rPr lang="en-US" dirty="0">
                <a:latin typeface="Helvetica" panose="020B0604020202020204" pitchFamily="34" charset="0"/>
                <a:cs typeface="Helvetica" panose="020B0604020202020204" pitchFamily="34" charset="0"/>
              </a:rPr>
              <a:t>Sandra works in a unionized environment. Her manager has been sexually harassing her at work by making unwelcome sexual comments about her appearance and propositioning her. She reported his conduct to HR, but they have yet to do anything. Sandra stopped going to work two weeks ago because she feels very anxious and cannot focus. Her employer is now asking her to come back to work, or to provide medical information from her doctor. Sandra does not trust the employer or her union. She has come to you because she wants to sue the employer for sexual harassment. She does not know if she ever wants to return to the workplace. </a:t>
            </a:r>
          </a:p>
        </p:txBody>
      </p:sp>
    </p:spTree>
    <p:extLst>
      <p:ext uri="{BB962C8B-B14F-4D97-AF65-F5344CB8AC3E}">
        <p14:creationId xmlns:p14="http://schemas.microsoft.com/office/powerpoint/2010/main" val="13180915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B69EF-B507-4EA0-7BEB-9AB8585A0E62}"/>
              </a:ext>
            </a:extLst>
          </p:cNvPr>
          <p:cNvSpPr>
            <a:spLocks noGrp="1"/>
          </p:cNvSpPr>
          <p:nvPr>
            <p:ph type="title"/>
          </p:nvPr>
        </p:nvSpPr>
        <p:spPr/>
        <p:txBody>
          <a:bodyPr/>
          <a:lstStyle/>
          <a:p>
            <a:r>
              <a:rPr lang="en-US" sz="4400" dirty="0">
                <a:solidFill>
                  <a:srgbClr val="A50021"/>
                </a:solidFill>
                <a:latin typeface="Helvetica Neue" panose="02000403000000020004" pitchFamily="2"/>
              </a:rPr>
              <a:t>Scenario Advice	</a:t>
            </a:r>
            <a:endParaRPr lang="en-US" dirty="0"/>
          </a:p>
        </p:txBody>
      </p:sp>
      <p:sp>
        <p:nvSpPr>
          <p:cNvPr id="3" name="Content Placeholder 2">
            <a:extLst>
              <a:ext uri="{FF2B5EF4-FFF2-40B4-BE49-F238E27FC236}">
                <a16:creationId xmlns:a16="http://schemas.microsoft.com/office/drawing/2014/main" id="{B89A0F8E-569C-1FA9-45F4-A17EF2E6DF84}"/>
              </a:ext>
            </a:extLst>
          </p:cNvPr>
          <p:cNvSpPr>
            <a:spLocks noGrp="1"/>
          </p:cNvSpPr>
          <p:nvPr>
            <p:ph idx="1"/>
          </p:nvPr>
        </p:nvSpPr>
        <p:spPr/>
        <p:txBody>
          <a:bodyPr>
            <a:normAutofit fontScale="92500" lnSpcReduction="20000"/>
          </a:bodyPr>
          <a:lstStyle/>
          <a:p>
            <a:r>
              <a:rPr lang="en-US" dirty="0">
                <a:latin typeface="Helvetica" panose="020B0604020202020204" pitchFamily="34" charset="0"/>
                <a:cs typeface="Helvetica" panose="020B0604020202020204" pitchFamily="34" charset="0"/>
              </a:rPr>
              <a:t>Sandra cannot sue her employe because she is in a union. She can file a grievance and/or a human rights complaint </a:t>
            </a:r>
          </a:p>
          <a:p>
            <a:r>
              <a:rPr lang="en-US" dirty="0">
                <a:latin typeface="Helvetica" panose="020B0604020202020204" pitchFamily="34" charset="0"/>
                <a:cs typeface="Helvetica" panose="020B0604020202020204" pitchFamily="34" charset="0"/>
              </a:rPr>
              <a:t>Refer Sandra to her union for further advice about a grievance. If the union refuses to file, she can file a s. 12 complaint. </a:t>
            </a:r>
          </a:p>
          <a:p>
            <a:r>
              <a:rPr lang="en-US" dirty="0">
                <a:latin typeface="Helvetica" panose="020B0604020202020204" pitchFamily="34" charset="0"/>
                <a:cs typeface="Helvetica" panose="020B0604020202020204" pitchFamily="34" charset="0"/>
              </a:rPr>
              <a:t>Explain the pros/cons of grievance vs. human rights complaint. She can file both, but ultimately will have to choose one forum. </a:t>
            </a:r>
          </a:p>
          <a:p>
            <a:r>
              <a:rPr lang="en-US" dirty="0">
                <a:latin typeface="Helvetica" panose="020B0604020202020204" pitchFamily="34" charset="0"/>
                <a:cs typeface="Helvetica" panose="020B0604020202020204" pitchFamily="34" charset="0"/>
              </a:rPr>
              <a:t>Sandra must provide medical to her employer in order to remain off work. You should refer her to the union for further advice. </a:t>
            </a:r>
          </a:p>
          <a:p>
            <a:r>
              <a:rPr lang="en-US" dirty="0">
                <a:latin typeface="Helvetica" panose="020B0604020202020204" pitchFamily="34" charset="0"/>
                <a:cs typeface="Helvetica" panose="020B0604020202020204" pitchFamily="34" charset="0"/>
              </a:rPr>
              <a:t>Refer Sandra to WCB right away to file a mental disorder compensation claim. </a:t>
            </a:r>
          </a:p>
          <a:p>
            <a:r>
              <a:rPr lang="en-US" dirty="0">
                <a:latin typeface="Helvetica" panose="020B0604020202020204" pitchFamily="34" charset="0"/>
                <a:cs typeface="Helvetica" panose="020B0604020202020204" pitchFamily="34" charset="0"/>
              </a:rPr>
              <a:t>WCB will determine if and when she is fit to return to the workplace. She does not have to make a decision about returning right away. </a:t>
            </a:r>
          </a:p>
        </p:txBody>
      </p:sp>
    </p:spTree>
    <p:extLst>
      <p:ext uri="{BB962C8B-B14F-4D97-AF65-F5344CB8AC3E}">
        <p14:creationId xmlns:p14="http://schemas.microsoft.com/office/powerpoint/2010/main" val="28769170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CE617-0859-A8D2-BFD4-C3BF29A47238}"/>
              </a:ext>
            </a:extLst>
          </p:cNvPr>
          <p:cNvSpPr>
            <a:spLocks noGrp="1"/>
          </p:cNvSpPr>
          <p:nvPr>
            <p:ph type="title"/>
          </p:nvPr>
        </p:nvSpPr>
        <p:spPr/>
        <p:txBody>
          <a:bodyPr>
            <a:normAutofit/>
          </a:bodyPr>
          <a:lstStyle/>
          <a:p>
            <a:r>
              <a:rPr lang="en-US" sz="6000" dirty="0">
                <a:solidFill>
                  <a:srgbClr val="A50021"/>
                </a:solidFill>
                <a:latin typeface="Helvetica Neue" panose="02000403000000020004" pitchFamily="2"/>
              </a:rPr>
              <a:t>Thank you! </a:t>
            </a:r>
          </a:p>
        </p:txBody>
      </p:sp>
      <p:sp>
        <p:nvSpPr>
          <p:cNvPr id="3" name="Content Placeholder 2">
            <a:extLst>
              <a:ext uri="{FF2B5EF4-FFF2-40B4-BE49-F238E27FC236}">
                <a16:creationId xmlns:a16="http://schemas.microsoft.com/office/drawing/2014/main" id="{6D24BD64-3FB6-362A-A96C-72ED5ED2A77B}"/>
              </a:ext>
            </a:extLst>
          </p:cNvPr>
          <p:cNvSpPr>
            <a:spLocks noGrp="1"/>
          </p:cNvSpPr>
          <p:nvPr>
            <p:ph idx="1"/>
          </p:nvPr>
        </p:nvSpPr>
        <p:spPr/>
        <p:txBody>
          <a:bodyPr/>
          <a:lstStyle/>
          <a:p>
            <a:r>
              <a:rPr lang="en-US" dirty="0">
                <a:latin typeface="Helvetica" panose="020B0604020202020204" pitchFamily="34" charset="0"/>
                <a:cs typeface="Helvetica" panose="020B0604020202020204" pitchFamily="34" charset="0"/>
              </a:rPr>
              <a:t>Questions? </a:t>
            </a:r>
            <a:r>
              <a:rPr lang="en-US" dirty="0">
                <a:latin typeface="Helvetica" panose="020B0604020202020204" pitchFamily="34" charset="0"/>
                <a:cs typeface="Helvetica" panose="020B0604020202020204" pitchFamily="34" charset="0"/>
                <a:hlinkClick r:id="rId2"/>
              </a:rPr>
              <a:t>sarahanson@mooreedgarlyster.com</a:t>
            </a:r>
            <a:r>
              <a:rPr lang="en-US" dirty="0">
                <a:latin typeface="Helvetica" panose="020B0604020202020204" pitchFamily="34" charset="0"/>
                <a:cs typeface="Helvetica" panose="020B0604020202020204" pitchFamily="34" charset="0"/>
              </a:rPr>
              <a:t> </a:t>
            </a:r>
          </a:p>
          <a:p>
            <a:pPr marL="0" indent="0">
              <a:buNone/>
            </a:pPr>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465562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D61B4-16BD-16AC-B8F3-D73C01A64447}"/>
              </a:ext>
            </a:extLst>
          </p:cNvPr>
          <p:cNvSpPr>
            <a:spLocks noGrp="1"/>
          </p:cNvSpPr>
          <p:nvPr>
            <p:ph type="title"/>
          </p:nvPr>
        </p:nvSpPr>
        <p:spPr/>
        <p:txBody>
          <a:bodyPr/>
          <a:lstStyle/>
          <a:p>
            <a:r>
              <a:rPr lang="en-US" sz="4400" dirty="0">
                <a:solidFill>
                  <a:srgbClr val="A50021"/>
                </a:solidFill>
                <a:latin typeface="Helvetica Neue" panose="02000403000000020004" pitchFamily="2"/>
              </a:rPr>
              <a:t>Grievance Arbitrations</a:t>
            </a:r>
            <a:endParaRPr lang="en-US" dirty="0"/>
          </a:p>
        </p:txBody>
      </p:sp>
      <p:sp>
        <p:nvSpPr>
          <p:cNvPr id="3" name="Content Placeholder 2">
            <a:extLst>
              <a:ext uri="{FF2B5EF4-FFF2-40B4-BE49-F238E27FC236}">
                <a16:creationId xmlns:a16="http://schemas.microsoft.com/office/drawing/2014/main" id="{18838264-B5FA-1369-CAA0-64926669EB25}"/>
              </a:ext>
            </a:extLst>
          </p:cNvPr>
          <p:cNvSpPr>
            <a:spLocks noGrp="1"/>
          </p:cNvSpPr>
          <p:nvPr>
            <p:ph idx="1"/>
          </p:nvPr>
        </p:nvSpPr>
        <p:spPr/>
        <p:txBody>
          <a:bodyPr/>
          <a:lstStyle/>
          <a:p>
            <a:r>
              <a:rPr lang="en-US" b="1" dirty="0">
                <a:latin typeface="Helvetica" panose="020B0604020202020204" pitchFamily="34" charset="0"/>
                <a:cs typeface="Helvetica" panose="020B0604020202020204" pitchFamily="34" charset="0"/>
              </a:rPr>
              <a:t>Two scenarios: </a:t>
            </a:r>
            <a:r>
              <a:rPr lang="en-US" dirty="0">
                <a:latin typeface="Helvetica" panose="020B0604020202020204" pitchFamily="34" charset="0"/>
                <a:cs typeface="Helvetica" panose="020B0604020202020204" pitchFamily="34" charset="0"/>
              </a:rPr>
              <a:t>survivor may file their own grievance for sexual harassment (breach of the </a:t>
            </a:r>
            <a:r>
              <a:rPr lang="en-US" i="1" dirty="0">
                <a:latin typeface="Helvetica" panose="020B0604020202020204" pitchFamily="34" charset="0"/>
                <a:cs typeface="Helvetica" panose="020B0604020202020204" pitchFamily="34" charset="0"/>
              </a:rPr>
              <a:t>Code)</a:t>
            </a:r>
            <a:r>
              <a:rPr lang="en-US" dirty="0">
                <a:latin typeface="Helvetica" panose="020B0604020202020204" pitchFamily="34" charset="0"/>
                <a:cs typeface="Helvetica" panose="020B0604020202020204" pitchFamily="34" charset="0"/>
              </a:rPr>
              <a:t> or they may be called as an witness in an unjust dismissal grievance filed by the abuser </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In either scenario, the Union has a duty to represent </a:t>
            </a:r>
            <a:r>
              <a:rPr lang="en-US" i="1" dirty="0">
                <a:latin typeface="Helvetica" panose="020B0604020202020204" pitchFamily="34" charset="0"/>
                <a:cs typeface="Helvetica" panose="020B0604020202020204" pitchFamily="34" charset="0"/>
              </a:rPr>
              <a:t>both </a:t>
            </a:r>
            <a:r>
              <a:rPr lang="en-US" dirty="0">
                <a:latin typeface="Helvetica" panose="020B0604020202020204" pitchFamily="34" charset="0"/>
                <a:cs typeface="Helvetica" panose="020B0604020202020204" pitchFamily="34" charset="0"/>
              </a:rPr>
              <a:t>fairly (s. 12 of the BC </a:t>
            </a:r>
            <a:r>
              <a:rPr lang="en-US" i="1" dirty="0" err="1">
                <a:latin typeface="Helvetica" panose="020B0604020202020204" pitchFamily="34" charset="0"/>
                <a:cs typeface="Helvetica" panose="020B0604020202020204" pitchFamily="34" charset="0"/>
              </a:rPr>
              <a:t>Labour</a:t>
            </a:r>
            <a:r>
              <a:rPr lang="en-US" i="1" dirty="0">
                <a:latin typeface="Helvetica" panose="020B0604020202020204" pitchFamily="34" charset="0"/>
                <a:cs typeface="Helvetica" panose="020B0604020202020204" pitchFamily="34" charset="0"/>
              </a:rPr>
              <a:t> Relations Code</a:t>
            </a:r>
            <a:r>
              <a:rPr lang="en-US" dirty="0">
                <a:latin typeface="Helvetica" panose="020B0604020202020204" pitchFamily="34" charset="0"/>
                <a:cs typeface="Helvetica" panose="020B0604020202020204" pitchFamily="34" charset="0"/>
              </a:rPr>
              <a:t>) </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If Union does not, survivor can file a complaint to the </a:t>
            </a:r>
            <a:r>
              <a:rPr lang="en-US" dirty="0" err="1">
                <a:latin typeface="Helvetica" panose="020B0604020202020204" pitchFamily="34" charset="0"/>
                <a:cs typeface="Helvetica" panose="020B0604020202020204" pitchFamily="34" charset="0"/>
              </a:rPr>
              <a:t>Labour</a:t>
            </a:r>
            <a:r>
              <a:rPr lang="en-US" dirty="0">
                <a:latin typeface="Helvetica" panose="020B0604020202020204" pitchFamily="34" charset="0"/>
                <a:cs typeface="Helvetica" panose="020B0604020202020204" pitchFamily="34" charset="0"/>
              </a:rPr>
              <a:t> Relations Board </a:t>
            </a:r>
          </a:p>
          <a:p>
            <a:pPr marL="0" indent="0">
              <a:buNone/>
            </a:pPr>
            <a:endParaRPr lang="en-US" dirty="0"/>
          </a:p>
        </p:txBody>
      </p:sp>
    </p:spTree>
    <p:extLst>
      <p:ext uri="{BB962C8B-B14F-4D97-AF65-F5344CB8AC3E}">
        <p14:creationId xmlns:p14="http://schemas.microsoft.com/office/powerpoint/2010/main" val="2849006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6E466-4AAD-17CD-71A7-1DB1CCC761BF}"/>
              </a:ext>
            </a:extLst>
          </p:cNvPr>
          <p:cNvSpPr>
            <a:spLocks noGrp="1"/>
          </p:cNvSpPr>
          <p:nvPr>
            <p:ph type="title"/>
          </p:nvPr>
        </p:nvSpPr>
        <p:spPr/>
        <p:txBody>
          <a:bodyPr/>
          <a:lstStyle/>
          <a:p>
            <a:r>
              <a:rPr lang="en-US" sz="4400" dirty="0">
                <a:solidFill>
                  <a:srgbClr val="A50021"/>
                </a:solidFill>
                <a:latin typeface="Helvetica Neue" panose="02000403000000020004" pitchFamily="2"/>
              </a:rPr>
              <a:t>Grievance Arbitrations</a:t>
            </a:r>
            <a:endParaRPr lang="en-US" dirty="0"/>
          </a:p>
        </p:txBody>
      </p:sp>
      <p:sp>
        <p:nvSpPr>
          <p:cNvPr id="3" name="Content Placeholder 2">
            <a:extLst>
              <a:ext uri="{FF2B5EF4-FFF2-40B4-BE49-F238E27FC236}">
                <a16:creationId xmlns:a16="http://schemas.microsoft.com/office/drawing/2014/main" id="{47736FAF-EEC7-8122-D3F0-CDB6EBB800C3}"/>
              </a:ext>
            </a:extLst>
          </p:cNvPr>
          <p:cNvSpPr>
            <a:spLocks noGrp="1"/>
          </p:cNvSpPr>
          <p:nvPr>
            <p:ph idx="1"/>
          </p:nvPr>
        </p:nvSpPr>
        <p:spPr/>
        <p:txBody>
          <a:bodyPr/>
          <a:lstStyle/>
          <a:p>
            <a:r>
              <a:rPr lang="en-US" dirty="0">
                <a:latin typeface="Helvetica" panose="020B0604020202020204" pitchFamily="34" charset="0"/>
                <a:cs typeface="Helvetica" panose="020B0604020202020204" pitchFamily="34" charset="0"/>
              </a:rPr>
              <a:t>Arbitrators can award damages to make survivor whole, as well as damages for injury to dignity pursuant to the </a:t>
            </a:r>
            <a:r>
              <a:rPr lang="en-US" i="1" dirty="0">
                <a:latin typeface="Helvetica" panose="020B0604020202020204" pitchFamily="34" charset="0"/>
                <a:cs typeface="Helvetica" panose="020B0604020202020204" pitchFamily="34" charset="0"/>
              </a:rPr>
              <a:t>Code </a:t>
            </a:r>
          </a:p>
          <a:p>
            <a:pPr marL="0" indent="0">
              <a:buNone/>
            </a:pPr>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However, such damages are rare, and when they are awarded, they are generally quite low </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Not aware of any precedents to date where survivor of sexual harassment received damages in an arbitration </a:t>
            </a:r>
          </a:p>
          <a:p>
            <a:pPr marL="0" indent="0">
              <a:buNone/>
            </a:pPr>
            <a:endParaRPr lang="en-US" dirty="0">
              <a:latin typeface="Helvetica" panose="020B0604020202020204" pitchFamily="34" charset="0"/>
              <a:cs typeface="Helvetica" panose="020B0604020202020204" pitchFamily="34" charset="0"/>
            </a:endParaRPr>
          </a:p>
          <a:p>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58875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C9042-C66B-1DF8-61D9-7772F0872F23}"/>
              </a:ext>
            </a:extLst>
          </p:cNvPr>
          <p:cNvSpPr>
            <a:spLocks noGrp="1"/>
          </p:cNvSpPr>
          <p:nvPr>
            <p:ph type="title"/>
          </p:nvPr>
        </p:nvSpPr>
        <p:spPr/>
        <p:txBody>
          <a:bodyPr/>
          <a:lstStyle/>
          <a:p>
            <a:r>
              <a:rPr lang="en-US" sz="4400" dirty="0">
                <a:solidFill>
                  <a:srgbClr val="A50021"/>
                </a:solidFill>
                <a:latin typeface="Helvetica Neue" panose="02000403000000020004" pitchFamily="2"/>
              </a:rPr>
              <a:t>Grievance Arbitrations</a:t>
            </a:r>
            <a:endParaRPr lang="en-US" dirty="0"/>
          </a:p>
        </p:txBody>
      </p:sp>
      <p:sp>
        <p:nvSpPr>
          <p:cNvPr id="3" name="Content Placeholder 2">
            <a:extLst>
              <a:ext uri="{FF2B5EF4-FFF2-40B4-BE49-F238E27FC236}">
                <a16:creationId xmlns:a16="http://schemas.microsoft.com/office/drawing/2014/main" id="{F95D7468-B971-B735-E403-ABC86CDC1596}"/>
              </a:ext>
            </a:extLst>
          </p:cNvPr>
          <p:cNvSpPr>
            <a:spLocks noGrp="1"/>
          </p:cNvSpPr>
          <p:nvPr>
            <p:ph idx="1"/>
          </p:nvPr>
        </p:nvSpPr>
        <p:spPr/>
        <p:txBody>
          <a:bodyPr>
            <a:normAutofit lnSpcReduction="10000"/>
          </a:bodyPr>
          <a:lstStyle/>
          <a:p>
            <a:r>
              <a:rPr lang="en-US" b="1" dirty="0">
                <a:latin typeface="Helvetica" panose="020B0604020202020204" pitchFamily="34" charset="0"/>
                <a:cs typeface="Helvetica" panose="020B0604020202020204" pitchFamily="34" charset="0"/>
              </a:rPr>
              <a:t>Pros</a:t>
            </a:r>
          </a:p>
          <a:p>
            <a:pPr lvl="1"/>
            <a:r>
              <a:rPr lang="en-US" dirty="0">
                <a:latin typeface="Helvetica" panose="020B0604020202020204" pitchFamily="34" charset="0"/>
                <a:cs typeface="Helvetica" panose="020B0604020202020204" pitchFamily="34" charset="0"/>
              </a:rPr>
              <a:t>Union will pay legal costs</a:t>
            </a:r>
          </a:p>
          <a:p>
            <a:pPr lvl="1"/>
            <a:r>
              <a:rPr lang="en-US" dirty="0">
                <a:latin typeface="Helvetica" panose="020B0604020202020204" pitchFamily="34" charset="0"/>
                <a:cs typeface="Helvetica" panose="020B0604020202020204" pitchFamily="34" charset="0"/>
              </a:rPr>
              <a:t>Process is generally much quicker than going to the Tribunal </a:t>
            </a:r>
          </a:p>
          <a:p>
            <a:pPr lvl="1"/>
            <a:r>
              <a:rPr lang="en-US" dirty="0">
                <a:latin typeface="Helvetica" panose="020B0604020202020204" pitchFamily="34" charset="0"/>
                <a:cs typeface="Helvetica" panose="020B0604020202020204" pitchFamily="34" charset="0"/>
              </a:rPr>
              <a:t>More opportunity to hold the employer accountable with Union </a:t>
            </a:r>
          </a:p>
          <a:p>
            <a:pPr lvl="1"/>
            <a:r>
              <a:rPr lang="en-US" dirty="0">
                <a:latin typeface="Helvetica" panose="020B0604020202020204" pitchFamily="34" charset="0"/>
                <a:cs typeface="Helvetica" panose="020B0604020202020204" pitchFamily="34" charset="0"/>
              </a:rPr>
              <a:t>Pathway to reinstatement is likely quicker than Tribunal </a:t>
            </a:r>
          </a:p>
          <a:p>
            <a:pPr marL="457200" lvl="1" indent="0">
              <a:buNone/>
            </a:pPr>
            <a:endParaRPr lang="en-US" dirty="0">
              <a:latin typeface="Helvetica" panose="020B0604020202020204" pitchFamily="34" charset="0"/>
              <a:cs typeface="Helvetica" panose="020B0604020202020204" pitchFamily="34" charset="0"/>
            </a:endParaRPr>
          </a:p>
          <a:p>
            <a:r>
              <a:rPr lang="en-US" b="1" dirty="0">
                <a:latin typeface="Helvetica" panose="020B0604020202020204" pitchFamily="34" charset="0"/>
                <a:cs typeface="Helvetica" panose="020B0604020202020204" pitchFamily="34" charset="0"/>
              </a:rPr>
              <a:t>Cons</a:t>
            </a:r>
          </a:p>
          <a:p>
            <a:pPr lvl="1"/>
            <a:r>
              <a:rPr lang="en-US" dirty="0">
                <a:latin typeface="Helvetica" panose="020B0604020202020204" pitchFamily="34" charset="0"/>
                <a:cs typeface="Helvetica" panose="020B0604020202020204" pitchFamily="34" charset="0"/>
              </a:rPr>
              <a:t>Grievance “belongs to the Union” – survivor has less say </a:t>
            </a:r>
          </a:p>
          <a:p>
            <a:pPr lvl="1"/>
            <a:r>
              <a:rPr lang="en-US" dirty="0">
                <a:latin typeface="Helvetica" panose="020B0604020202020204" pitchFamily="34" charset="0"/>
                <a:cs typeface="Helvetica" panose="020B0604020202020204" pitchFamily="34" charset="0"/>
              </a:rPr>
              <a:t>Arbitrators have less experience with sexual harassment than the Tribunal </a:t>
            </a:r>
          </a:p>
          <a:p>
            <a:pPr lvl="1"/>
            <a:r>
              <a:rPr lang="en-US" dirty="0">
                <a:latin typeface="Helvetica" panose="020B0604020202020204" pitchFamily="34" charset="0"/>
                <a:cs typeface="Helvetica" panose="020B0604020202020204" pitchFamily="34" charset="0"/>
              </a:rPr>
              <a:t>Damages are lower </a:t>
            </a:r>
          </a:p>
          <a:p>
            <a:pPr lvl="1"/>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72568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EA026-6EB3-41CF-F26B-54315DE93E06}"/>
              </a:ext>
            </a:extLst>
          </p:cNvPr>
          <p:cNvSpPr>
            <a:spLocks noGrp="1"/>
          </p:cNvSpPr>
          <p:nvPr>
            <p:ph type="title"/>
          </p:nvPr>
        </p:nvSpPr>
        <p:spPr/>
        <p:txBody>
          <a:bodyPr/>
          <a:lstStyle/>
          <a:p>
            <a:r>
              <a:rPr lang="en-US" dirty="0">
                <a:solidFill>
                  <a:srgbClr val="A50021"/>
                </a:solidFill>
                <a:latin typeface="Helvetica Neue" panose="02000403000000020004" pitchFamily="2"/>
              </a:rPr>
              <a:t>Employment Standards Disputes</a:t>
            </a:r>
            <a:endParaRPr lang="en-US" dirty="0"/>
          </a:p>
        </p:txBody>
      </p:sp>
      <p:sp>
        <p:nvSpPr>
          <p:cNvPr id="3" name="Content Placeholder 2">
            <a:extLst>
              <a:ext uri="{FF2B5EF4-FFF2-40B4-BE49-F238E27FC236}">
                <a16:creationId xmlns:a16="http://schemas.microsoft.com/office/drawing/2014/main" id="{F4CBF420-64B4-5F9B-EB86-4091B677B163}"/>
              </a:ext>
            </a:extLst>
          </p:cNvPr>
          <p:cNvSpPr>
            <a:spLocks noGrp="1"/>
          </p:cNvSpPr>
          <p:nvPr>
            <p:ph idx="1"/>
          </p:nvPr>
        </p:nvSpPr>
        <p:spPr/>
        <p:txBody>
          <a:bodyPr/>
          <a:lstStyle/>
          <a:p>
            <a:r>
              <a:rPr lang="en-US" dirty="0">
                <a:latin typeface="Helvetica" panose="020B0604020202020204" pitchFamily="34" charset="0"/>
                <a:cs typeface="Helvetica" panose="020B0604020202020204" pitchFamily="34" charset="0"/>
              </a:rPr>
              <a:t>Survivor who is terminated for making a complaint is entitled to their minimum statutory notice or pay in lieu under s. 63 of the </a:t>
            </a:r>
            <a:r>
              <a:rPr lang="en-US" i="1" dirty="0">
                <a:latin typeface="Helvetica" panose="020B0604020202020204" pitchFamily="34" charset="0"/>
                <a:cs typeface="Helvetica" panose="020B0604020202020204" pitchFamily="34" charset="0"/>
              </a:rPr>
              <a:t>Employment Standards Act </a:t>
            </a:r>
            <a:endParaRPr lang="en-US" dirty="0">
              <a:latin typeface="Helvetica" panose="020B0604020202020204" pitchFamily="34" charset="0"/>
              <a:cs typeface="Helvetica" panose="020B0604020202020204" pitchFamily="34" charset="0"/>
            </a:endParaRP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Minimum is one week’s notice or pay in lieu after 3 months of employment, up to maximum of 8 weeks’ notice </a:t>
            </a:r>
          </a:p>
          <a:p>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Complaints must be filed within </a:t>
            </a:r>
            <a:r>
              <a:rPr lang="en-US" b="1" dirty="0">
                <a:latin typeface="Helvetica" panose="020B0604020202020204" pitchFamily="34" charset="0"/>
                <a:cs typeface="Helvetica" panose="020B0604020202020204" pitchFamily="34" charset="0"/>
              </a:rPr>
              <a:t>six months </a:t>
            </a:r>
            <a:r>
              <a:rPr lang="en-US" dirty="0">
                <a:latin typeface="Helvetica" panose="020B0604020202020204" pitchFamily="34" charset="0"/>
                <a:cs typeface="Helvetica" panose="020B0604020202020204" pitchFamily="34" charset="0"/>
              </a:rPr>
              <a:t>of last day of work </a:t>
            </a:r>
          </a:p>
          <a:p>
            <a:endParaRPr lang="en-US" dirty="0">
              <a:latin typeface="Helvetica" panose="020B0604020202020204" pitchFamily="34" charset="0"/>
              <a:cs typeface="Helvetica" panose="020B0604020202020204" pitchFamily="34" charset="0"/>
            </a:endParaRPr>
          </a:p>
          <a:p>
            <a:pPr marL="0" indent="0">
              <a:buNone/>
            </a:pPr>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889127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A3095-2EAF-38D8-ED3C-00CA2A70C56B}"/>
              </a:ext>
            </a:extLst>
          </p:cNvPr>
          <p:cNvSpPr>
            <a:spLocks noGrp="1"/>
          </p:cNvSpPr>
          <p:nvPr>
            <p:ph type="title"/>
          </p:nvPr>
        </p:nvSpPr>
        <p:spPr/>
        <p:txBody>
          <a:bodyPr/>
          <a:lstStyle/>
          <a:p>
            <a:r>
              <a:rPr lang="en-US" dirty="0">
                <a:solidFill>
                  <a:srgbClr val="A50021"/>
                </a:solidFill>
                <a:latin typeface="Helvetica Neue" panose="02000403000000020004" pitchFamily="2"/>
              </a:rPr>
              <a:t>Employment Standards Disputes</a:t>
            </a:r>
            <a:endParaRPr lang="en-US" dirty="0"/>
          </a:p>
        </p:txBody>
      </p:sp>
      <p:sp>
        <p:nvSpPr>
          <p:cNvPr id="3" name="Content Placeholder 2">
            <a:extLst>
              <a:ext uri="{FF2B5EF4-FFF2-40B4-BE49-F238E27FC236}">
                <a16:creationId xmlns:a16="http://schemas.microsoft.com/office/drawing/2014/main" id="{DCAA226F-25FF-8CD0-0A84-69554D843051}"/>
              </a:ext>
            </a:extLst>
          </p:cNvPr>
          <p:cNvSpPr>
            <a:spLocks noGrp="1"/>
          </p:cNvSpPr>
          <p:nvPr>
            <p:ph idx="1"/>
          </p:nvPr>
        </p:nvSpPr>
        <p:spPr/>
        <p:txBody>
          <a:bodyPr>
            <a:normAutofit lnSpcReduction="10000"/>
          </a:bodyPr>
          <a:lstStyle/>
          <a:p>
            <a:pPr algn="just"/>
            <a:r>
              <a:rPr lang="en-US" dirty="0">
                <a:latin typeface="Helvetica" panose="020B0604020202020204" pitchFamily="34" charset="0"/>
                <a:cs typeface="Helvetica" panose="020B0604020202020204" pitchFamily="34" charset="0"/>
              </a:rPr>
              <a:t>Most employment standards disputes involving </a:t>
            </a:r>
            <a:r>
              <a:rPr lang="en-US" b="1" dirty="0">
                <a:latin typeface="Helvetica" panose="020B0604020202020204" pitchFamily="34" charset="0"/>
                <a:cs typeface="Helvetica" panose="020B0604020202020204" pitchFamily="34" charset="0"/>
              </a:rPr>
              <a:t>unionized employees</a:t>
            </a:r>
            <a:r>
              <a:rPr lang="en-US" dirty="0">
                <a:latin typeface="Helvetica" panose="020B0604020202020204" pitchFamily="34" charset="0"/>
                <a:cs typeface="Helvetica" panose="020B0604020202020204" pitchFamily="34" charset="0"/>
              </a:rPr>
              <a:t> are within exclusive jurisdiction of a </a:t>
            </a:r>
            <a:r>
              <a:rPr lang="en-US" dirty="0" err="1">
                <a:latin typeface="Helvetica" panose="020B0604020202020204" pitchFamily="34" charset="0"/>
                <a:cs typeface="Helvetica" panose="020B0604020202020204" pitchFamily="34" charset="0"/>
              </a:rPr>
              <a:t>labour</a:t>
            </a:r>
            <a:r>
              <a:rPr lang="en-US" dirty="0">
                <a:latin typeface="Helvetica" panose="020B0604020202020204" pitchFamily="34" charset="0"/>
                <a:cs typeface="Helvetica" panose="020B0604020202020204" pitchFamily="34" charset="0"/>
              </a:rPr>
              <a:t> arbitrator</a:t>
            </a:r>
          </a:p>
          <a:p>
            <a:pPr marL="0" indent="0" algn="just">
              <a:buNone/>
            </a:pPr>
            <a:endParaRPr lang="en-US" dirty="0">
              <a:latin typeface="Helvetica" panose="020B0604020202020204" pitchFamily="34" charset="0"/>
              <a:cs typeface="Helvetica" panose="020B0604020202020204" pitchFamily="34" charset="0"/>
            </a:endParaRPr>
          </a:p>
          <a:p>
            <a:pPr lvl="1" algn="just"/>
            <a:r>
              <a:rPr lang="en-US" dirty="0">
                <a:latin typeface="Helvetica" panose="020B0604020202020204" pitchFamily="34" charset="0"/>
                <a:cs typeface="Helvetica" panose="020B0604020202020204" pitchFamily="34" charset="0"/>
              </a:rPr>
              <a:t>S. 3(3) of the </a:t>
            </a:r>
            <a:r>
              <a:rPr lang="en-US" i="1" dirty="0">
                <a:latin typeface="Helvetica" panose="020B0604020202020204" pitchFamily="34" charset="0"/>
                <a:cs typeface="Helvetica" panose="020B0604020202020204" pitchFamily="34" charset="0"/>
              </a:rPr>
              <a:t>ESA</a:t>
            </a:r>
            <a:r>
              <a:rPr lang="en-US" dirty="0">
                <a:latin typeface="Helvetica" panose="020B0604020202020204" pitchFamily="34" charset="0"/>
                <a:cs typeface="Helvetica" panose="020B0604020202020204" pitchFamily="34" charset="0"/>
              </a:rPr>
              <a:t> incorporates many provisions of the </a:t>
            </a:r>
            <a:r>
              <a:rPr lang="en-US" i="1" dirty="0">
                <a:latin typeface="Helvetica" panose="020B0604020202020204" pitchFamily="34" charset="0"/>
                <a:cs typeface="Helvetica" panose="020B0604020202020204" pitchFamily="34" charset="0"/>
              </a:rPr>
              <a:t>ESA </a:t>
            </a:r>
            <a:r>
              <a:rPr lang="en-US" dirty="0">
                <a:latin typeface="Helvetica" panose="020B0604020202020204" pitchFamily="34" charset="0"/>
                <a:cs typeface="Helvetica" panose="020B0604020202020204" pitchFamily="34" charset="0"/>
              </a:rPr>
              <a:t>into Collective Agreements, including s. 63 </a:t>
            </a:r>
          </a:p>
          <a:p>
            <a:pPr lvl="2" algn="just"/>
            <a:r>
              <a:rPr lang="en-US" dirty="0">
                <a:latin typeface="Helvetica" panose="020B0604020202020204" pitchFamily="34" charset="0"/>
                <a:cs typeface="Helvetica" panose="020B0604020202020204" pitchFamily="34" charset="0"/>
              </a:rPr>
              <a:t>But note that employees in the unionized context can only be terminated for “just cause” </a:t>
            </a:r>
          </a:p>
          <a:p>
            <a:pPr lvl="1" algn="just"/>
            <a:endParaRPr lang="en-US" dirty="0">
              <a:latin typeface="Helvetica" panose="020B0604020202020204" pitchFamily="34" charset="0"/>
              <a:cs typeface="Helvetica" panose="020B0604020202020204" pitchFamily="34" charset="0"/>
            </a:endParaRPr>
          </a:p>
          <a:p>
            <a:pPr lvl="1" algn="just"/>
            <a:r>
              <a:rPr lang="en-US" dirty="0">
                <a:latin typeface="Helvetica" panose="020B0604020202020204" pitchFamily="34" charset="0"/>
                <a:cs typeface="Helvetica" panose="020B0604020202020204" pitchFamily="34" charset="0"/>
              </a:rPr>
              <a:t>S. 3(7) provides that disputes about matters arising from s. 3(3) or s. 3(6) must be resolved by the grievance procedure set out in a collective agreement </a:t>
            </a:r>
            <a:endParaRPr lang="en-US" dirty="0"/>
          </a:p>
          <a:p>
            <a:pPr lvl="1" algn="just"/>
            <a:endParaRPr lang="en-US" dirty="0"/>
          </a:p>
        </p:txBody>
      </p:sp>
    </p:spTree>
    <p:extLst>
      <p:ext uri="{BB962C8B-B14F-4D97-AF65-F5344CB8AC3E}">
        <p14:creationId xmlns:p14="http://schemas.microsoft.com/office/powerpoint/2010/main" val="3851077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2281</TotalTime>
  <Words>4871</Words>
  <Application>Microsoft Office PowerPoint</Application>
  <PresentationFormat>Widescreen</PresentationFormat>
  <Paragraphs>350</Paragraphs>
  <Slides>43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Calibri Light</vt:lpstr>
      <vt:lpstr>Helvetica</vt:lpstr>
      <vt:lpstr>Helvetica Neue</vt:lpstr>
      <vt:lpstr>Office Theme</vt:lpstr>
      <vt:lpstr>Practical Considerations in Parallel Proceedings for Workplace Sexual Harassment Claims</vt:lpstr>
      <vt:lpstr>Parallel Proceedings  </vt:lpstr>
      <vt:lpstr>General Concerns </vt:lpstr>
      <vt:lpstr>Grievance Arbitrations</vt:lpstr>
      <vt:lpstr>Grievance Arbitrations</vt:lpstr>
      <vt:lpstr>Grievance Arbitrations</vt:lpstr>
      <vt:lpstr>Grievance Arbitrations</vt:lpstr>
      <vt:lpstr>Employment Standards Disputes</vt:lpstr>
      <vt:lpstr>Employment Standards Disputes</vt:lpstr>
      <vt:lpstr>Human Rights Tribunal </vt:lpstr>
      <vt:lpstr>Human Rights Tribunal </vt:lpstr>
      <vt:lpstr>Human Rights Tribunal </vt:lpstr>
      <vt:lpstr>Human Rights Tribunal </vt:lpstr>
      <vt:lpstr>Human Rights Tribunal </vt:lpstr>
      <vt:lpstr>Human Rights Tribunal </vt:lpstr>
      <vt:lpstr>Human Rights Tribunal </vt:lpstr>
      <vt:lpstr>WorkSafe BC </vt:lpstr>
      <vt:lpstr>WorkSafe BC </vt:lpstr>
      <vt:lpstr>WorkSafe BC </vt:lpstr>
      <vt:lpstr>WorkSafe BC </vt:lpstr>
      <vt:lpstr>WorkSafe BC </vt:lpstr>
      <vt:lpstr>WorkSafe BC </vt:lpstr>
      <vt:lpstr>WorkSafe BC </vt:lpstr>
      <vt:lpstr>WorkSafe BC </vt:lpstr>
      <vt:lpstr>WorkSafe BC </vt:lpstr>
      <vt:lpstr>Civil Proceedings </vt:lpstr>
      <vt:lpstr>Civil Proceedings </vt:lpstr>
      <vt:lpstr>Civil Proceedings </vt:lpstr>
      <vt:lpstr>Civil Proceedings </vt:lpstr>
      <vt:lpstr>Civil Proceedings </vt:lpstr>
      <vt:lpstr>Civil Proceedings </vt:lpstr>
      <vt:lpstr>Civil Proceedings </vt:lpstr>
      <vt:lpstr>Civil Proceedings </vt:lpstr>
      <vt:lpstr>Civil Proceedings </vt:lpstr>
      <vt:lpstr>Civil Proceedings </vt:lpstr>
      <vt:lpstr>Civil Proceedings </vt:lpstr>
      <vt:lpstr>Civil Proceedings </vt:lpstr>
      <vt:lpstr>Professional Regulatory Complaints </vt:lpstr>
      <vt:lpstr>Criminal Proceedings </vt:lpstr>
      <vt:lpstr>Order of Priority for Filing Claims </vt:lpstr>
      <vt:lpstr>Scenario </vt:lpstr>
      <vt:lpstr>Scenario Advice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Hanson</dc:creator>
  <cp:lastModifiedBy>Sara Hanson</cp:lastModifiedBy>
  <cp:revision>14</cp:revision>
  <dcterms:created xsi:type="dcterms:W3CDTF">2023-03-20T03:58:35Z</dcterms:created>
  <dcterms:modified xsi:type="dcterms:W3CDTF">2023-10-17T18:27:12Z</dcterms:modified>
</cp:coreProperties>
</file>