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1" r:id="rId5"/>
  </p:sldMasterIdLst>
  <p:notesMasterIdLst>
    <p:notesMasterId r:id="rId51"/>
  </p:notesMasterIdLst>
  <p:handoutMasterIdLst>
    <p:handoutMasterId r:id="rId52"/>
  </p:handoutMasterIdLst>
  <p:sldIdLst>
    <p:sldId id="313" r:id="rId6"/>
    <p:sldId id="304" r:id="rId7"/>
    <p:sldId id="308" r:id="rId8"/>
    <p:sldId id="305" r:id="rId9"/>
    <p:sldId id="306" r:id="rId10"/>
    <p:sldId id="312" r:id="rId11"/>
    <p:sldId id="307" r:id="rId12"/>
    <p:sldId id="309" r:id="rId13"/>
    <p:sldId id="310" r:id="rId14"/>
    <p:sldId id="311" r:id="rId15"/>
    <p:sldId id="256" r:id="rId16"/>
    <p:sldId id="259" r:id="rId17"/>
    <p:sldId id="258" r:id="rId18"/>
    <p:sldId id="261" r:id="rId19"/>
    <p:sldId id="279" r:id="rId20"/>
    <p:sldId id="270" r:id="rId21"/>
    <p:sldId id="265" r:id="rId22"/>
    <p:sldId id="302" r:id="rId23"/>
    <p:sldId id="271" r:id="rId24"/>
    <p:sldId id="263" r:id="rId25"/>
    <p:sldId id="266" r:id="rId26"/>
    <p:sldId id="264" r:id="rId27"/>
    <p:sldId id="272" r:id="rId28"/>
    <p:sldId id="273" r:id="rId29"/>
    <p:sldId id="294" r:id="rId30"/>
    <p:sldId id="280" r:id="rId31"/>
    <p:sldId id="275" r:id="rId32"/>
    <p:sldId id="295" r:id="rId33"/>
    <p:sldId id="287" r:id="rId34"/>
    <p:sldId id="290" r:id="rId35"/>
    <p:sldId id="291" r:id="rId36"/>
    <p:sldId id="292" r:id="rId37"/>
    <p:sldId id="283" r:id="rId38"/>
    <p:sldId id="284" r:id="rId39"/>
    <p:sldId id="286" r:id="rId40"/>
    <p:sldId id="262" r:id="rId41"/>
    <p:sldId id="274" r:id="rId42"/>
    <p:sldId id="282" r:id="rId43"/>
    <p:sldId id="293" r:id="rId44"/>
    <p:sldId id="300" r:id="rId45"/>
    <p:sldId id="298" r:id="rId46"/>
    <p:sldId id="299" r:id="rId47"/>
    <p:sldId id="276" r:id="rId48"/>
    <p:sldId id="297" r:id="rId49"/>
    <p:sldId id="314" r:id="rId50"/>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F4F2AC-15A9-C076-FB6B-37283C039B05}" v="15" dt="2021-11-08T19:28:22.115"/>
    <p1510:client id="{B6F3BA04-49D3-714C-F66A-368BFE9207E2}" v="203" dt="2021-10-06T18:15:41.414"/>
    <p1510:client id="{E612BA0F-6BDF-F4AC-82AE-2922082E5D68}" v="389" dt="2022-01-14T00:49:43.372"/>
    <p1510:client id="{F80FC370-A866-F41F-D8CD-7160E03A5A3F}" v="1" dt="2021-05-28T01:30:30.6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69081" autoAdjust="0"/>
  </p:normalViewPr>
  <p:slideViewPr>
    <p:cSldViewPr snapToGrid="0">
      <p:cViewPr varScale="1">
        <p:scale>
          <a:sx n="41" d="100"/>
          <a:sy n="41" d="100"/>
        </p:scale>
        <p:origin x="1800"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presProps" Target="presProps.xml"/><Relationship Id="rId5" Type="http://schemas.openxmlformats.org/officeDocument/2006/relationships/slideMaster" Target="slideMasters/slideMaster1.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tableStyles" Target="tableStyles.xml"/><Relationship Id="rId8" Type="http://schemas.openxmlformats.org/officeDocument/2006/relationships/slide" Target="slides/slide3.xml"/><Relationship Id="rId51"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microsoft.com/office/2015/10/relationships/revisionInfo" Target="revisionInfo.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2130" name="Rectangle 2"/>
          <p:cNvSpPr>
            <a:spLocks noGrp="1" noChangeArrowheads="1"/>
          </p:cNvSpPr>
          <p:nvPr>
            <p:ph type="hdr" sz="quarter"/>
          </p:nvPr>
        </p:nvSpPr>
        <p:spPr bwMode="auto">
          <a:xfrm>
            <a:off x="0" y="0"/>
            <a:ext cx="2971800" cy="465138"/>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endParaRPr lang="en-US" altLang="en-US"/>
          </a:p>
        </p:txBody>
      </p:sp>
      <p:sp>
        <p:nvSpPr>
          <p:cNvPr id="432131" name="Rectangle 3"/>
          <p:cNvSpPr>
            <a:spLocks noGrp="1" noChangeArrowheads="1"/>
          </p:cNvSpPr>
          <p:nvPr>
            <p:ph type="dt" sz="quarter" idx="1"/>
          </p:nvPr>
        </p:nvSpPr>
        <p:spPr bwMode="auto">
          <a:xfrm>
            <a:off x="3884613" y="0"/>
            <a:ext cx="2971800" cy="46513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endParaRPr lang="en-US" altLang="en-US"/>
          </a:p>
        </p:txBody>
      </p:sp>
      <p:sp>
        <p:nvSpPr>
          <p:cNvPr id="432132" name="Rectangle 4"/>
          <p:cNvSpPr>
            <a:spLocks noGrp="1" noChangeArrowheads="1"/>
          </p:cNvSpPr>
          <p:nvPr>
            <p:ph type="ftr" sz="quarter" idx="2"/>
          </p:nvPr>
        </p:nvSpPr>
        <p:spPr bwMode="auto">
          <a:xfrm>
            <a:off x="0" y="8829675"/>
            <a:ext cx="2971800" cy="465138"/>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endParaRPr lang="en-US" altLang="en-US"/>
          </a:p>
        </p:txBody>
      </p:sp>
      <p:sp>
        <p:nvSpPr>
          <p:cNvPr id="432133" name="Rectangle 5"/>
          <p:cNvSpPr>
            <a:spLocks noGrp="1" noChangeArrowheads="1"/>
          </p:cNvSpPr>
          <p:nvPr>
            <p:ph type="sldNum" sz="quarter" idx="3"/>
          </p:nvPr>
        </p:nvSpPr>
        <p:spPr bwMode="auto">
          <a:xfrm>
            <a:off x="3884613" y="8829675"/>
            <a:ext cx="2971800" cy="465138"/>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B5B7D651-20AD-4651-BDF5-DA8075C4F746}" type="slidenum">
              <a:rPr lang="en-US" altLang="en-US"/>
              <a:pPr/>
              <a:t>‹#›</a:t>
            </a:fld>
            <a:endParaRPr lang="en-US" altLang="en-US"/>
          </a:p>
        </p:txBody>
      </p:sp>
    </p:spTree>
    <p:extLst>
      <p:ext uri="{BB962C8B-B14F-4D97-AF65-F5344CB8AC3E}">
        <p14:creationId xmlns:p14="http://schemas.microsoft.com/office/powerpoint/2010/main" val="27509071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 name="Date Placeholder 2"/>
          <p:cNvSpPr>
            <a:spLocks noGrp="1"/>
          </p:cNvSpPr>
          <p:nvPr>
            <p:ph type="dt" idx="1"/>
          </p:nvPr>
        </p:nvSpPr>
        <p:spPr>
          <a:xfrm>
            <a:off x="3884613" y="0"/>
            <a:ext cx="2971800" cy="466725"/>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FFBB2554-7A8C-47AD-9304-00C1596A3496}" type="datetimeFigureOut">
              <a:rPr lang="en-US" altLang="en-US"/>
              <a:pPr/>
              <a:t>2023/12/04</a:t>
            </a:fld>
            <a:endParaRPr lang="en-US" alt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2971800" cy="466725"/>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BBC9351C-4723-42E5-AA8C-F896008B2AE2}" type="slidenum">
              <a:rPr lang="en-US" altLang="en-US"/>
              <a:pPr/>
              <a:t>‹#›</a:t>
            </a:fld>
            <a:endParaRPr lang="en-US" altLang="en-US"/>
          </a:p>
        </p:txBody>
      </p:sp>
    </p:spTree>
    <p:extLst>
      <p:ext uri="{BB962C8B-B14F-4D97-AF65-F5344CB8AC3E}">
        <p14:creationId xmlns:p14="http://schemas.microsoft.com/office/powerpoint/2010/main" val="29642817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bclaws.gov.bc.ca/civix/document/id/complete/statreg/07015_01"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dirty="0">
                <a:solidFill>
                  <a:srgbClr val="000000"/>
                </a:solidFill>
                <a:effectLst/>
                <a:latin typeface="BCSans"/>
              </a:rPr>
              <a:t>Role of workers' advisers</a:t>
            </a:r>
          </a:p>
          <a:p>
            <a:pPr algn="l"/>
            <a:r>
              <a:rPr lang="en-US" b="1" i="0" dirty="0">
                <a:solidFill>
                  <a:srgbClr val="000000"/>
                </a:solidFill>
                <a:effectLst/>
                <a:latin typeface="BCSans"/>
              </a:rPr>
              <a:t>351</a:t>
            </a:r>
            <a:r>
              <a:rPr lang="en-US" b="0" i="0" dirty="0">
                <a:solidFill>
                  <a:srgbClr val="000000"/>
                </a:solidFill>
                <a:effectLst/>
                <a:latin typeface="BCSans"/>
              </a:rPr>
              <a:t>  A workers' adviser must</a:t>
            </a:r>
          </a:p>
          <a:p>
            <a:pPr algn="l"/>
            <a:r>
              <a:rPr lang="en-US" b="0" i="0" dirty="0">
                <a:solidFill>
                  <a:srgbClr val="000000"/>
                </a:solidFill>
                <a:effectLst/>
                <a:latin typeface="BCSans"/>
              </a:rPr>
              <a:t>(a)give assistance to a worker or dependant having a claim under this Act, unless the workers' adviser considers the claim has no merit,</a:t>
            </a:r>
          </a:p>
          <a:p>
            <a:pPr algn="l"/>
            <a:r>
              <a:rPr lang="en-US" b="0" i="0" dirty="0">
                <a:solidFill>
                  <a:srgbClr val="000000"/>
                </a:solidFill>
                <a:effectLst/>
                <a:latin typeface="BCSans"/>
              </a:rPr>
              <a:t>(b)on claims matters, communicate with or appear before the Board and the appeal tribunal on behalf of a worker or dependant if the adviser considers assistance is required, and</a:t>
            </a:r>
          </a:p>
          <a:p>
            <a:pPr algn="l"/>
            <a:r>
              <a:rPr lang="en-US" b="0" i="0" dirty="0">
                <a:solidFill>
                  <a:srgbClr val="000000"/>
                </a:solidFill>
                <a:effectLst/>
                <a:latin typeface="BCSans"/>
              </a:rPr>
              <a:t>(c)advise workers and dependants regarding the interpretation and administration of this Act or any regulations or decisions made under this Act.</a:t>
            </a:r>
          </a:p>
          <a:p>
            <a:endParaRPr lang="en-US" dirty="0"/>
          </a:p>
        </p:txBody>
      </p:sp>
      <p:sp>
        <p:nvSpPr>
          <p:cNvPr id="4" name="Slide Number Placeholder 3"/>
          <p:cNvSpPr>
            <a:spLocks noGrp="1"/>
          </p:cNvSpPr>
          <p:nvPr>
            <p:ph type="sldNum" sz="quarter" idx="5"/>
          </p:nvPr>
        </p:nvSpPr>
        <p:spPr/>
        <p:txBody>
          <a:bodyPr/>
          <a:lstStyle/>
          <a:p>
            <a:fld id="{BBC9351C-4723-42E5-AA8C-F896008B2AE2}" type="slidenum">
              <a:rPr lang="en-US" altLang="en-US" smtClean="0"/>
              <a:pPr/>
              <a:t>2</a:t>
            </a:fld>
            <a:endParaRPr lang="en-US" altLang="en-US"/>
          </a:p>
        </p:txBody>
      </p:sp>
    </p:spTree>
    <p:extLst>
      <p:ext uri="{BB962C8B-B14F-4D97-AF65-F5344CB8AC3E}">
        <p14:creationId xmlns:p14="http://schemas.microsoft.com/office/powerpoint/2010/main" val="11137798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r>
              <a:rPr lang="en-US" altLang="en-US"/>
              <a:t>Worker exercising the right to refuse unsafe work (s. 3.12 </a:t>
            </a:r>
            <a:r>
              <a:rPr lang="en-US" altLang="en-US" i="1"/>
              <a:t>Regulation</a:t>
            </a:r>
            <a:r>
              <a:rPr lang="en-US" altLang="en-US"/>
              <a:t>)</a:t>
            </a:r>
          </a:p>
          <a:p>
            <a:pPr eaLnBrk="1" hangingPunct="1">
              <a:lnSpc>
                <a:spcPct val="90000"/>
              </a:lnSpc>
              <a:spcBef>
                <a:spcPct val="0"/>
              </a:spcBef>
            </a:pPr>
            <a:r>
              <a:rPr lang="en-US" altLang="en-US"/>
              <a:t>Worker carrying out the duty to report unsafe conditions (s. 3.10 </a:t>
            </a:r>
            <a:r>
              <a:rPr lang="en-US" altLang="en-US" i="1"/>
              <a:t>Regulation</a:t>
            </a:r>
            <a:r>
              <a:rPr lang="en-US" altLang="en-US"/>
              <a:t>)</a:t>
            </a:r>
          </a:p>
          <a:p>
            <a:pPr eaLnBrk="1" hangingPunct="1">
              <a:lnSpc>
                <a:spcPct val="90000"/>
              </a:lnSpc>
              <a:spcBef>
                <a:spcPct val="0"/>
              </a:spcBef>
            </a:pPr>
            <a:r>
              <a:rPr lang="en-US" altLang="en-US"/>
              <a:t>Worker carrying out the duty to report impairment (s. 4.19 </a:t>
            </a:r>
            <a:r>
              <a:rPr lang="en-US" altLang="en-US" i="1"/>
              <a:t>Regulation</a:t>
            </a:r>
            <a:r>
              <a:rPr lang="en-US" altLang="en-US"/>
              <a:t>)</a:t>
            </a:r>
          </a:p>
          <a:p>
            <a:pPr eaLnBrk="1" hangingPunct="1">
              <a:lnSpc>
                <a:spcPct val="90000"/>
              </a:lnSpc>
              <a:spcBef>
                <a:spcPct val="0"/>
              </a:spcBef>
            </a:pPr>
            <a:r>
              <a:rPr lang="en-US" altLang="en-US"/>
              <a:t>Worker carrying out the duty to report a co-worker’s improper activity or behavior (s. 4.26 </a:t>
            </a:r>
            <a:r>
              <a:rPr lang="en-US" altLang="en-US" i="1"/>
              <a:t>Regulation</a:t>
            </a:r>
            <a:r>
              <a:rPr lang="en-US" altLang="en-US"/>
              <a:t>) </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05A7302E-E458-4F2D-BD14-6D66A83F3A0F}" type="slidenum">
              <a:rPr lang="en-US" altLang="en-US"/>
              <a:pPr/>
              <a:t>18</a:t>
            </a:fld>
            <a:endParaRPr lang="en-US" altLang="en-US"/>
          </a:p>
        </p:txBody>
      </p:sp>
    </p:spTree>
    <p:extLst>
      <p:ext uri="{BB962C8B-B14F-4D97-AF65-F5344CB8AC3E}">
        <p14:creationId xmlns:p14="http://schemas.microsoft.com/office/powerpoint/2010/main" val="9199285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a:p>
            <a:pPr algn="l"/>
            <a:r>
              <a:rPr lang="en-US" b="1" i="0" dirty="0">
                <a:solidFill>
                  <a:srgbClr val="000000"/>
                </a:solidFill>
                <a:effectLst/>
                <a:latin typeface="BCSans"/>
              </a:rPr>
              <a:t>Worker protection from prohibited action</a:t>
            </a:r>
          </a:p>
          <a:p>
            <a:pPr algn="l"/>
            <a:r>
              <a:rPr lang="en-US" b="1" i="0" dirty="0">
                <a:solidFill>
                  <a:srgbClr val="000000"/>
                </a:solidFill>
                <a:effectLst/>
                <a:latin typeface="BCSans"/>
              </a:rPr>
              <a:t>48</a:t>
            </a:r>
            <a:r>
              <a:rPr lang="en-US" b="0" i="0" dirty="0">
                <a:solidFill>
                  <a:srgbClr val="000000"/>
                </a:solidFill>
                <a:effectLst/>
                <a:latin typeface="BCSans"/>
              </a:rPr>
              <a:t>  An employer or union, or a person acting on behalf of an employer or union, must not take or threaten a prohibited action against a worker</a:t>
            </a:r>
          </a:p>
          <a:p>
            <a:pPr algn="l"/>
            <a:r>
              <a:rPr lang="en-US" b="0" i="0" dirty="0">
                <a:solidFill>
                  <a:srgbClr val="000000"/>
                </a:solidFill>
                <a:effectLst/>
                <a:latin typeface="BCSans"/>
              </a:rPr>
              <a:t>(a)for exercising any right or carrying out any duty in accordance with the OHS provisions, the regulations or an applicable order,</a:t>
            </a:r>
          </a:p>
          <a:p>
            <a:pPr algn="l"/>
            <a:r>
              <a:rPr lang="en-US" b="0" i="0" dirty="0">
                <a:solidFill>
                  <a:srgbClr val="000000"/>
                </a:solidFill>
                <a:effectLst/>
                <a:latin typeface="BCSans"/>
              </a:rPr>
              <a:t>(b)for the reason that the worker has testified or is about to testify in any matter, inquiry or proceeding under this Act or the </a:t>
            </a:r>
            <a:r>
              <a:rPr lang="en-US" b="0" i="1" u="none" strike="noStrike" dirty="0">
                <a:solidFill>
                  <a:srgbClr val="0033CC"/>
                </a:solidFill>
                <a:effectLst/>
                <a:latin typeface="BCSans"/>
                <a:hlinkClick r:id="rId3"/>
              </a:rPr>
              <a:t>Coroners Act</a:t>
            </a:r>
            <a:r>
              <a:rPr lang="en-US" b="0" i="0" dirty="0">
                <a:solidFill>
                  <a:srgbClr val="000000"/>
                </a:solidFill>
                <a:effectLst/>
                <a:latin typeface="BCSans"/>
              </a:rPr>
              <a:t> on an issue related to occupational health and safety or occupational environment, or</a:t>
            </a:r>
          </a:p>
          <a:p>
            <a:pPr algn="l"/>
            <a:r>
              <a:rPr lang="en-US" b="0" i="0" dirty="0">
                <a:solidFill>
                  <a:srgbClr val="000000"/>
                </a:solidFill>
                <a:effectLst/>
                <a:latin typeface="BCSans"/>
              </a:rPr>
              <a:t>(c)for the reason that the worker has given any information regarding conditions affecting the occupational health or safety or occupational environment of that worker or any other worker to</a:t>
            </a:r>
          </a:p>
          <a:p>
            <a:pPr algn="l"/>
            <a:r>
              <a:rPr lang="en-US" b="0" i="0" dirty="0">
                <a:solidFill>
                  <a:srgbClr val="000000"/>
                </a:solidFill>
                <a:effectLst/>
                <a:latin typeface="BCSans"/>
              </a:rPr>
              <a:t>(i)an employer or person acting on behalf of an employer,</a:t>
            </a:r>
          </a:p>
          <a:p>
            <a:pPr algn="l"/>
            <a:r>
              <a:rPr lang="en-US" b="0" i="0" dirty="0">
                <a:solidFill>
                  <a:srgbClr val="000000"/>
                </a:solidFill>
                <a:effectLst/>
                <a:latin typeface="BCSans"/>
              </a:rPr>
              <a:t>(ii)another worker or a union representing a worker, or</a:t>
            </a:r>
          </a:p>
          <a:p>
            <a:pPr algn="l"/>
            <a:r>
              <a:rPr lang="en-US" b="0" i="0" dirty="0">
                <a:solidFill>
                  <a:srgbClr val="000000"/>
                </a:solidFill>
                <a:effectLst/>
                <a:latin typeface="BCSans"/>
              </a:rPr>
              <a:t>(iii)an officer or any other person concerned with the administration of the OHS provisions.</a:t>
            </a:r>
          </a:p>
          <a:p>
            <a:pPr eaLnBrk="1" hangingPunct="1">
              <a:lnSpc>
                <a:spcPct val="90000"/>
              </a:lnSpc>
              <a:spcBef>
                <a:spcPct val="0"/>
              </a:spcBef>
            </a:pPr>
            <a:endParaRPr lang="en-US" altLang="en-US" dirty="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A9539384-1C0B-4461-B4BF-7CFDC2FAB292}" type="slidenum">
              <a:rPr lang="en-US" altLang="en-US"/>
              <a:pPr/>
              <a:t>19</a:t>
            </a:fld>
            <a:endParaRPr lang="en-US" altLang="en-US"/>
          </a:p>
        </p:txBody>
      </p:sp>
    </p:spTree>
    <p:extLst>
      <p:ext uri="{BB962C8B-B14F-4D97-AF65-F5344CB8AC3E}">
        <p14:creationId xmlns:p14="http://schemas.microsoft.com/office/powerpoint/2010/main" val="42756659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A99A71C8-0D7B-4332-AFAE-09575250CE43}" type="slidenum">
              <a:rPr lang="en-US" altLang="en-US"/>
              <a:pPr/>
              <a:t>24</a:t>
            </a:fld>
            <a:endParaRPr lang="en-US" altLang="en-US"/>
          </a:p>
        </p:txBody>
      </p:sp>
    </p:spTree>
    <p:extLst>
      <p:ext uri="{BB962C8B-B14F-4D97-AF65-F5344CB8AC3E}">
        <p14:creationId xmlns:p14="http://schemas.microsoft.com/office/powerpoint/2010/main" val="18846737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Unlike compensation claims there is no way to file a late appeal.  Can appeal to WCAT</a:t>
            </a:r>
          </a:p>
        </p:txBody>
      </p:sp>
      <p:sp>
        <p:nvSpPr>
          <p:cNvPr id="4" name="Slide Number Placeholder 3"/>
          <p:cNvSpPr>
            <a:spLocks noGrp="1"/>
          </p:cNvSpPr>
          <p:nvPr>
            <p:ph type="sldNum" sz="quarter" idx="5"/>
          </p:nvPr>
        </p:nvSpPr>
        <p:spPr/>
        <p:txBody>
          <a:bodyPr/>
          <a:lstStyle/>
          <a:p>
            <a:fld id="{BBC9351C-4723-42E5-AA8C-F896008B2AE2}" type="slidenum">
              <a:rPr lang="en-US" altLang="en-US" smtClean="0"/>
              <a:pPr/>
              <a:t>26</a:t>
            </a:fld>
            <a:endParaRPr lang="en-US" altLang="en-US"/>
          </a:p>
        </p:txBody>
      </p:sp>
    </p:spTree>
    <p:extLst>
      <p:ext uri="{BB962C8B-B14F-4D97-AF65-F5344CB8AC3E}">
        <p14:creationId xmlns:p14="http://schemas.microsoft.com/office/powerpoint/2010/main" val="37675412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Adviser will obtain disclosure of the file from the Board in order to review for merit.</a:t>
            </a:r>
          </a:p>
          <a:p>
            <a:pPr eaLnBrk="1" hangingPunct="1">
              <a:spcBef>
                <a:spcPct val="0"/>
              </a:spcBef>
            </a:pPr>
            <a:r>
              <a:rPr lang="en-US" altLang="en-US" dirty="0"/>
              <a:t>Low merit threshold at Mediation stage.</a:t>
            </a:r>
          </a:p>
          <a:p>
            <a:pPr eaLnBrk="1" hangingPunct="1">
              <a:spcBef>
                <a:spcPct val="0"/>
              </a:spcBef>
            </a:pPr>
            <a:r>
              <a:rPr lang="en-US" altLang="en-US" dirty="0"/>
              <a:t>Notify ADRBC if representing worker.</a:t>
            </a:r>
          </a:p>
          <a:p>
            <a:pPr eaLnBrk="1" hangingPunct="1">
              <a:spcBef>
                <a:spcPct val="0"/>
              </a:spcBef>
            </a:pPr>
            <a:r>
              <a:rPr lang="en-US" altLang="en-US" dirty="0"/>
              <a:t>ADRBC facilitate process by appointing mediator/scheduling mediation date.</a:t>
            </a:r>
          </a:p>
          <a:p>
            <a:pPr eaLnBrk="1" hangingPunct="1">
              <a:spcBef>
                <a:spcPct val="0"/>
              </a:spcBef>
            </a:pPr>
            <a:endParaRPr lang="en-US" altLang="en-US" dirty="0"/>
          </a:p>
          <a:p>
            <a:pPr eaLnBrk="1" hangingPunct="1">
              <a:spcBef>
                <a:spcPct val="0"/>
              </a:spcBef>
            </a:pPr>
            <a:r>
              <a:rPr lang="en-US" altLang="en-US" dirty="0"/>
              <a:t>Mediator may schedule pre-mediation conference call.</a:t>
            </a:r>
          </a:p>
          <a:p>
            <a:pPr eaLnBrk="1" hangingPunct="1">
              <a:spcBef>
                <a:spcPct val="0"/>
              </a:spcBef>
            </a:pPr>
            <a:r>
              <a:rPr lang="en-US" altLang="en-US" dirty="0"/>
              <a:t>Some mediators may also enter into preliminary discussions with the parties prior to the mediation.</a:t>
            </a:r>
          </a:p>
          <a:p>
            <a:pPr eaLnBrk="1" hangingPunct="1">
              <a:spcBef>
                <a:spcPct val="0"/>
              </a:spcBef>
            </a:pPr>
            <a:r>
              <a:rPr lang="en-US" altLang="en-US" dirty="0"/>
              <a:t>Mediations may be in person, by conference call or via alternate virtual method. </a:t>
            </a:r>
          </a:p>
          <a:p>
            <a:pPr eaLnBrk="1" hangingPunct="1">
              <a:spcBef>
                <a:spcPct val="0"/>
              </a:spcBef>
              <a:buFontTx/>
              <a:buChar char="-"/>
            </a:pPr>
            <a:r>
              <a:rPr lang="en-US" altLang="en-US" dirty="0"/>
              <a:t>With current pandemic, mediations are being done using WebEx </a:t>
            </a:r>
          </a:p>
          <a:p>
            <a:pPr eaLnBrk="1" hangingPunct="1">
              <a:spcBef>
                <a:spcPct val="0"/>
              </a:spcBef>
              <a:buFontTx/>
              <a:buChar char="-"/>
            </a:pPr>
            <a:endParaRPr lang="en-US" altLang="en-US" dirty="0"/>
          </a:p>
          <a:p>
            <a:pPr eaLnBrk="1" hangingPunct="1">
              <a:spcBef>
                <a:spcPct val="0"/>
              </a:spcBef>
              <a:buFontTx/>
              <a:buChar char="-"/>
            </a:pPr>
            <a:endParaRPr lang="en-US" altLang="en-US" dirty="0"/>
          </a:p>
          <a:p>
            <a:pPr eaLnBrk="1" hangingPunct="1">
              <a:spcBef>
                <a:spcPct val="0"/>
              </a:spcBef>
              <a:buFontTx/>
              <a:buChar char="-"/>
            </a:pPr>
            <a:endParaRPr lang="en-US" altLang="en-US" dirty="0"/>
          </a:p>
          <a:p>
            <a:pPr eaLnBrk="1" hangingPunct="1">
              <a:spcBef>
                <a:spcPct val="0"/>
              </a:spcBef>
            </a:pPr>
            <a:endParaRPr lang="en-US" altLang="en-US" dirty="0"/>
          </a:p>
          <a:p>
            <a:pPr eaLnBrk="1" hangingPunct="1">
              <a:spcBef>
                <a:spcPct val="0"/>
              </a:spcBef>
            </a:pPr>
            <a:endParaRPr lang="en-CA" altLang="en-US" dirty="0"/>
          </a:p>
          <a:p>
            <a:pPr eaLnBrk="1" hangingPunct="1">
              <a:spcBef>
                <a:spcPct val="0"/>
              </a:spcBef>
            </a:pPr>
            <a:endParaRPr lang="en-US" altLang="en-US" dirty="0"/>
          </a:p>
          <a:p>
            <a:pPr eaLnBrk="1" hangingPunct="1">
              <a:spcBef>
                <a:spcPct val="0"/>
              </a:spcBef>
            </a:pPr>
            <a:endParaRPr lang="en-CA" altLang="en-US" dirty="0"/>
          </a:p>
          <a:p>
            <a:pPr eaLnBrk="1" hangingPunct="1">
              <a:spcBef>
                <a:spcPct val="0"/>
              </a:spcBef>
            </a:pPr>
            <a:endParaRPr lang="en-CA" altLang="en-US" dirty="0"/>
          </a:p>
          <a:p>
            <a:pPr eaLnBrk="1" hangingPunct="1">
              <a:spcBef>
                <a:spcPct val="0"/>
              </a:spcBef>
            </a:pPr>
            <a:endParaRPr lang="en-US" altLang="en-US" dirty="0"/>
          </a:p>
          <a:p>
            <a:pPr eaLnBrk="1" hangingPunct="1">
              <a:spcBef>
                <a:spcPct val="0"/>
              </a:spcBef>
            </a:pPr>
            <a:endParaRPr lang="en-US" altLang="en-US" dirty="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9C7E7010-D70B-402F-BFE8-D28038F0743F}" type="slidenum">
              <a:rPr lang="en-US" altLang="en-US"/>
              <a:pPr/>
              <a:t>29</a:t>
            </a:fld>
            <a:endParaRPr lang="en-US" altLang="en-US"/>
          </a:p>
        </p:txBody>
      </p:sp>
    </p:spTree>
    <p:extLst>
      <p:ext uri="{BB962C8B-B14F-4D97-AF65-F5344CB8AC3E}">
        <p14:creationId xmlns:p14="http://schemas.microsoft.com/office/powerpoint/2010/main" val="660360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As it is the employer who will often want the Release it might be a reasonable step for the Adviser to ask the employer to provide their form of a release prior to a Mediation (thus, potentially avoiding delays and issues with the Release).</a:t>
            </a: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99080CF-E709-4AFA-B4EB-9DBD339E698C}" type="slidenum">
              <a:rPr lang="en-US" altLang="en-US"/>
              <a:pPr/>
              <a:t>31</a:t>
            </a:fld>
            <a:endParaRPr lang="en-US" altLang="en-US"/>
          </a:p>
        </p:txBody>
      </p:sp>
    </p:spTree>
    <p:extLst>
      <p:ext uri="{BB962C8B-B14F-4D97-AF65-F5344CB8AC3E}">
        <p14:creationId xmlns:p14="http://schemas.microsoft.com/office/powerpoint/2010/main" val="12528655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Extensions of submission deadline dates fairly liberal.</a:t>
            </a:r>
          </a:p>
          <a:p>
            <a:pPr eaLnBrk="1" hangingPunct="1">
              <a:spcBef>
                <a:spcPct val="0"/>
              </a:spcBef>
            </a:pPr>
            <a:r>
              <a:rPr lang="en-US" altLang="en-US"/>
              <a:t>If worker is successful in establishing Prohibited Action, further submissions are often requested on remedy.</a:t>
            </a:r>
          </a:p>
          <a:p>
            <a:pPr eaLnBrk="1" hangingPunct="1">
              <a:spcBef>
                <a:spcPct val="0"/>
              </a:spcBef>
            </a:pPr>
            <a:r>
              <a:rPr lang="en-US" altLang="en-US"/>
              <a:t>Claim may be suspended by WSBC Compliance if worker has other related claims in progress (e.g. Human Rights)</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AFE8996-FD97-4C1C-BC86-3FF3241FB713}" type="slidenum">
              <a:rPr lang="en-US" altLang="en-US"/>
              <a:pPr/>
              <a:t>33</a:t>
            </a:fld>
            <a:endParaRPr lang="en-US" altLang="en-US"/>
          </a:p>
        </p:txBody>
      </p:sp>
    </p:spTree>
    <p:extLst>
      <p:ext uri="{BB962C8B-B14F-4D97-AF65-F5344CB8AC3E}">
        <p14:creationId xmlns:p14="http://schemas.microsoft.com/office/powerpoint/2010/main" val="21838458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Employer may apply to WCAT for stay of Remedy decision pending appeal outcome.</a:t>
            </a:r>
          </a:p>
          <a:p>
            <a:pPr eaLnBrk="1" hangingPunct="1">
              <a:spcBef>
                <a:spcPct val="0"/>
              </a:spcBef>
            </a:pPr>
            <a:r>
              <a:rPr lang="en-US" altLang="en-US"/>
              <a:t>Appeal may proceed by written submissions or Oral Hearing.</a:t>
            </a:r>
          </a:p>
          <a:p>
            <a:pPr eaLnBrk="1" hangingPunct="1">
              <a:spcBef>
                <a:spcPct val="0"/>
              </a:spcBef>
            </a:pPr>
            <a:r>
              <a:rPr lang="en-US" altLang="en-US"/>
              <a:t>Most appeals are dealt with by Oral Hearing</a:t>
            </a:r>
            <a:endParaRPr lang="en-CA" altLang="en-US"/>
          </a:p>
          <a:p>
            <a:pPr eaLnBrk="1" hangingPunct="1">
              <a:spcBef>
                <a:spcPct val="0"/>
              </a:spcBef>
            </a:pPr>
            <a:endParaRPr lang="en-US" altLang="en-US"/>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F7132FC8-45F8-4AFA-A1E3-1E8FAC09D27A}" type="slidenum">
              <a:rPr lang="en-US" altLang="en-US"/>
              <a:pPr/>
              <a:t>34</a:t>
            </a:fld>
            <a:endParaRPr lang="en-US" altLang="en-US"/>
          </a:p>
        </p:txBody>
      </p:sp>
    </p:spTree>
    <p:extLst>
      <p:ext uri="{BB962C8B-B14F-4D97-AF65-F5344CB8AC3E}">
        <p14:creationId xmlns:p14="http://schemas.microsoft.com/office/powerpoint/2010/main" val="188689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WCAT Decision 2011-00152 (Noteworthy Decision) is the leading decision on a remedy assessment on the “make whole” principle.</a:t>
            </a:r>
            <a:endParaRPr lang="en-CA" altLang="en-US"/>
          </a:p>
          <a:p>
            <a:pPr eaLnBrk="1" hangingPunct="1">
              <a:spcBef>
                <a:spcPct val="0"/>
              </a:spcBef>
            </a:pPr>
            <a:endParaRPr lang="en-US" altLang="en-US"/>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F3E751E4-55F1-4024-9967-E1A0A1AFD34B}" type="slidenum">
              <a:rPr lang="en-US" altLang="en-US"/>
              <a:pPr/>
              <a:t>36</a:t>
            </a:fld>
            <a:endParaRPr lang="en-US" altLang="en-US"/>
          </a:p>
        </p:txBody>
      </p:sp>
    </p:spTree>
    <p:extLst>
      <p:ext uri="{BB962C8B-B14F-4D97-AF65-F5344CB8AC3E}">
        <p14:creationId xmlns:p14="http://schemas.microsoft.com/office/powerpoint/2010/main" val="38046571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It is not enough for the employer to simply argue that the workers efforts were not sufficient.  The employer must provided evidence supporting that employment opportunities reasonably comparable to the workers position were reasonably available to the worker.  The employer must then lead evidence demonstrating (or providing the foundation for a reasonably drawn inference) that the worker would have been able to reduce or eliminate their losses by making reasonable efforts to attain such employment.</a:t>
            </a:r>
          </a:p>
          <a:p>
            <a:pPr eaLnBrk="1" hangingPunct="1">
              <a:spcBef>
                <a:spcPct val="0"/>
              </a:spcBef>
            </a:pPr>
            <a:r>
              <a:rPr lang="en-US" altLang="en-US"/>
              <a:t>See Board Prevention Manual P2-50-2 (b) page 2.</a:t>
            </a:r>
            <a:endParaRPr lang="en-CA" altLang="en-US"/>
          </a:p>
          <a:p>
            <a:pPr eaLnBrk="1" hangingPunct="1">
              <a:spcBef>
                <a:spcPct val="0"/>
              </a:spcBef>
            </a:pPr>
            <a:endParaRPr lang="en-US" altLang="en-US"/>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07EEB89A-5B28-4C87-8386-CC107360B2B8}" type="slidenum">
              <a:rPr lang="en-US" altLang="en-US"/>
              <a:pPr/>
              <a:t>39</a:t>
            </a:fld>
            <a:endParaRPr lang="en-US" altLang="en-US"/>
          </a:p>
        </p:txBody>
      </p:sp>
    </p:spTree>
    <p:extLst>
      <p:ext uri="{BB962C8B-B14F-4D97-AF65-F5344CB8AC3E}">
        <p14:creationId xmlns:p14="http://schemas.microsoft.com/office/powerpoint/2010/main" val="103654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C9351C-4723-42E5-AA8C-F896008B2AE2}" type="slidenum">
              <a:rPr lang="en-US" altLang="en-US" smtClean="0"/>
              <a:pPr/>
              <a:t>3</a:t>
            </a:fld>
            <a:endParaRPr lang="en-US" altLang="en-US"/>
          </a:p>
        </p:txBody>
      </p:sp>
    </p:spTree>
    <p:extLst>
      <p:ext uri="{BB962C8B-B14F-4D97-AF65-F5344CB8AC3E}">
        <p14:creationId xmlns:p14="http://schemas.microsoft.com/office/powerpoint/2010/main" val="37104655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WCAT Decision 2011-00152 (Noteworthy Decision) is the leading decision on the “make whole” principle and the assessment of remedies.</a:t>
            </a:r>
          </a:p>
          <a:p>
            <a:pPr eaLnBrk="1" hangingPunct="1">
              <a:spcBef>
                <a:spcPct val="0"/>
              </a:spcBef>
            </a:pPr>
            <a:endParaRPr lang="en-US" altLang="en-US" dirty="0"/>
          </a:p>
          <a:p>
            <a:pPr eaLnBrk="1" hangingPunct="1">
              <a:spcBef>
                <a:spcPct val="0"/>
              </a:spcBef>
            </a:pPr>
            <a:r>
              <a:rPr lang="en-US" altLang="en-US" dirty="0"/>
              <a:t>EI, social assistance or any other social benefits, and private insurance benefits, are not deductible from a remedy award. See Board </a:t>
            </a:r>
            <a:r>
              <a:rPr lang="en-US" altLang="en-US" i="1" dirty="0"/>
              <a:t>Prevention Manual</a:t>
            </a:r>
            <a:r>
              <a:rPr lang="en-US" altLang="en-US" dirty="0"/>
              <a:t> Item: P2-50-2 at (b).</a:t>
            </a:r>
          </a:p>
          <a:p>
            <a:pPr eaLnBrk="1" hangingPunct="1">
              <a:spcBef>
                <a:spcPct val="0"/>
              </a:spcBef>
            </a:pPr>
            <a:r>
              <a:rPr lang="en-US" altLang="en-US" dirty="0"/>
              <a:t>However the worker may have a repayment obligation for lost wages received that are for periods of time while on EI etc.  Make it clear to the worker that they are responsible for determining their obligations. </a:t>
            </a:r>
            <a:endParaRPr lang="en-CA" altLang="en-US" dirty="0"/>
          </a:p>
          <a:p>
            <a:pPr eaLnBrk="1" hangingPunct="1">
              <a:spcBef>
                <a:spcPct val="0"/>
              </a:spcBef>
            </a:pPr>
            <a:endParaRPr lang="en-US" altLang="en-US" dirty="0"/>
          </a:p>
          <a:p>
            <a:pPr eaLnBrk="1" hangingPunct="1">
              <a:spcBef>
                <a:spcPct val="0"/>
              </a:spcBef>
            </a:pPr>
            <a:r>
              <a:rPr lang="en-US" altLang="en-US" dirty="0"/>
              <a:t>In cases where the employer’s conduct around the dismissal was extremely egregious, and the worker can prove harm as a result (mental stress, defamation, etc.), additional damages may be available for those wrong-doings; however it is unclear whether these fall within the jurisdiction of WorkSafeBC to consider.</a:t>
            </a:r>
            <a:endParaRPr lang="en-CA" altLang="en-US" dirty="0"/>
          </a:p>
          <a:p>
            <a:pPr eaLnBrk="1" hangingPunct="1">
              <a:spcBef>
                <a:spcPct val="0"/>
              </a:spcBef>
            </a:pPr>
            <a:endParaRPr lang="en-US" altLang="en-US" dirty="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988B3A6-6A3F-414F-AC81-69C995B0DE7A}" type="slidenum">
              <a:rPr lang="en-US" altLang="en-US"/>
              <a:pPr/>
              <a:t>40</a:t>
            </a:fld>
            <a:endParaRPr lang="en-US" altLang="en-US"/>
          </a:p>
        </p:txBody>
      </p:sp>
    </p:spTree>
    <p:extLst>
      <p:ext uri="{BB962C8B-B14F-4D97-AF65-F5344CB8AC3E}">
        <p14:creationId xmlns:p14="http://schemas.microsoft.com/office/powerpoint/2010/main" val="37881751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Where an employer fails to comply with a WSBC order as to remedy, a penalty under section 95 of the </a:t>
            </a:r>
            <a:r>
              <a:rPr lang="en-US" altLang="en-US" i="1"/>
              <a:t>Act </a:t>
            </a:r>
            <a:r>
              <a:rPr lang="en-US" altLang="en-US"/>
              <a:t>may also be assessed against the employer.  This penalty goes to WSBC, and not the worker.</a:t>
            </a:r>
          </a:p>
          <a:p>
            <a:pPr eaLnBrk="1" hangingPunct="1">
              <a:spcBef>
                <a:spcPct val="0"/>
              </a:spcBef>
            </a:pPr>
            <a:endParaRPr lang="en-US" altLang="en-US"/>
          </a:p>
          <a:p>
            <a:pPr eaLnBrk="1" hangingPunct="1">
              <a:spcBef>
                <a:spcPct val="0"/>
              </a:spcBef>
            </a:pPr>
            <a:r>
              <a:rPr lang="en-US" altLang="en-US"/>
              <a:t>Most often (but not always) an employer with continuing obligations with WSBC will voluntarily meet its obligations to the worker rather than facing penalties and citations through WSBC.</a:t>
            </a:r>
          </a:p>
          <a:p>
            <a:pPr eaLnBrk="1" hangingPunct="1">
              <a:spcBef>
                <a:spcPct val="0"/>
              </a:spcBef>
            </a:pPr>
            <a:endParaRPr lang="en-US" altLang="en-US"/>
          </a:p>
          <a:p>
            <a:pPr eaLnBrk="1" hangingPunct="1">
              <a:spcBef>
                <a:spcPct val="0"/>
              </a:spcBef>
            </a:pPr>
            <a:r>
              <a:rPr lang="en-US" altLang="en-US"/>
              <a:t>If an employer does not voluntarily meet their remedy obligations to the worker the worker would need to consider enforcement action outside of WSBC.</a:t>
            </a:r>
          </a:p>
          <a:p>
            <a:pPr eaLnBrk="1" hangingPunct="1">
              <a:spcBef>
                <a:spcPct val="0"/>
              </a:spcBef>
            </a:pPr>
            <a:endParaRPr lang="en-US" altLang="en-US"/>
          </a:p>
          <a:p>
            <a:pPr eaLnBrk="1" hangingPunct="1">
              <a:spcBef>
                <a:spcPct val="0"/>
              </a:spcBef>
            </a:pPr>
            <a:r>
              <a:rPr lang="en-US" altLang="en-US"/>
              <a:t>The workers should be advised of the limited role taken by WSBC and their personal responsibility to seek enforcement of their personal entitlements from a remedy decision if the payments are not voluntarily made by the employer.</a:t>
            </a:r>
          </a:p>
          <a:p>
            <a:pPr eaLnBrk="1" hangingPunct="1">
              <a:spcBef>
                <a:spcPct val="0"/>
              </a:spcBef>
            </a:pPr>
            <a:endParaRPr lang="en-CA" altLang="en-US"/>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ABAA3E01-E7BB-4F5B-BB4E-7B07F904625B}" type="slidenum">
              <a:rPr lang="en-US" altLang="en-US"/>
              <a:pPr/>
              <a:t>43</a:t>
            </a:fld>
            <a:endParaRPr lang="en-US" altLang="en-US"/>
          </a:p>
        </p:txBody>
      </p:sp>
    </p:spTree>
    <p:extLst>
      <p:ext uri="{BB962C8B-B14F-4D97-AF65-F5344CB8AC3E}">
        <p14:creationId xmlns:p14="http://schemas.microsoft.com/office/powerpoint/2010/main" val="31971399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Contact ADRBC that we are on the file. </a:t>
            </a: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C83DF76-1CC0-4A77-A853-8F5F7A8858E6}" type="slidenum">
              <a:rPr lang="en-US" altLang="en-US"/>
              <a:pPr/>
              <a:t>44</a:t>
            </a:fld>
            <a:endParaRPr lang="en-US" altLang="en-US"/>
          </a:p>
        </p:txBody>
      </p:sp>
    </p:spTree>
    <p:extLst>
      <p:ext uri="{BB962C8B-B14F-4D97-AF65-F5344CB8AC3E}">
        <p14:creationId xmlns:p14="http://schemas.microsoft.com/office/powerpoint/2010/main" val="4176829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 135 mental disorders from harassment</a:t>
            </a:r>
          </a:p>
          <a:p>
            <a:endParaRPr lang="en-US" dirty="0"/>
          </a:p>
          <a:p>
            <a:r>
              <a:rPr lang="en-US" dirty="0"/>
              <a:t>If physical injuries from assault then s 134 applies. </a:t>
            </a:r>
          </a:p>
          <a:p>
            <a:endParaRPr lang="en-US" dirty="0"/>
          </a:p>
          <a:p>
            <a:r>
              <a:rPr lang="en-US" dirty="0"/>
              <a:t>Seek medical/psychological help as soon as possible. If possible, document events. </a:t>
            </a:r>
          </a:p>
          <a:p>
            <a:endParaRPr lang="en-US" dirty="0"/>
          </a:p>
          <a:p>
            <a:r>
              <a:rPr lang="en-US" dirty="0"/>
              <a:t>Late claims </a:t>
            </a:r>
            <a:r>
              <a:rPr lang="en-US" dirty="0" err="1"/>
              <a:t>eg</a:t>
            </a:r>
            <a:r>
              <a:rPr lang="en-US" dirty="0"/>
              <a:t> PTSD – worker does not realize they have a mental disorder or that it is related to work for a few years, then file claim and receive diagnosis of PTSD through a Board psych assessment.  Claim may be allowed even if date of injury (</a:t>
            </a:r>
            <a:r>
              <a:rPr lang="en-US" dirty="0" err="1"/>
              <a:t>ie</a:t>
            </a:r>
            <a:r>
              <a:rPr lang="en-US" dirty="0"/>
              <a:t> date of psychological change/date of mental disorder) is beyond the one year statutory filing period if the Board is satisfied that the worker had special circumstances that precluded filing the claim  (see S 151 (4) and (5)</a:t>
            </a:r>
          </a:p>
          <a:p>
            <a:endParaRPr lang="en-US" dirty="0"/>
          </a:p>
        </p:txBody>
      </p:sp>
      <p:sp>
        <p:nvSpPr>
          <p:cNvPr id="4" name="Slide Number Placeholder 3"/>
          <p:cNvSpPr>
            <a:spLocks noGrp="1"/>
          </p:cNvSpPr>
          <p:nvPr>
            <p:ph type="sldNum" sz="quarter" idx="5"/>
          </p:nvPr>
        </p:nvSpPr>
        <p:spPr/>
        <p:txBody>
          <a:bodyPr/>
          <a:lstStyle/>
          <a:p>
            <a:fld id="{BBC9351C-4723-42E5-AA8C-F896008B2AE2}" type="slidenum">
              <a:rPr lang="en-US" altLang="en-US" smtClean="0"/>
              <a:pPr/>
              <a:t>7</a:t>
            </a:fld>
            <a:endParaRPr lang="en-US" altLang="en-US"/>
          </a:p>
        </p:txBody>
      </p:sp>
    </p:spTree>
    <p:extLst>
      <p:ext uri="{BB962C8B-B14F-4D97-AF65-F5344CB8AC3E}">
        <p14:creationId xmlns:p14="http://schemas.microsoft.com/office/powerpoint/2010/main" val="3888664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Standard of proof is on the balance of probabilities. </a:t>
            </a:r>
          </a:p>
        </p:txBody>
      </p:sp>
      <p:sp>
        <p:nvSpPr>
          <p:cNvPr id="4" name="Slide Number Placeholder 3"/>
          <p:cNvSpPr>
            <a:spLocks noGrp="1"/>
          </p:cNvSpPr>
          <p:nvPr>
            <p:ph type="sldNum" sz="quarter" idx="5"/>
          </p:nvPr>
        </p:nvSpPr>
        <p:spPr/>
        <p:txBody>
          <a:bodyPr/>
          <a:lstStyle/>
          <a:p>
            <a:fld id="{BBC9351C-4723-42E5-AA8C-F896008B2AE2}" type="slidenum">
              <a:rPr lang="en-US" altLang="en-US" smtClean="0"/>
              <a:pPr/>
              <a:t>8</a:t>
            </a:fld>
            <a:endParaRPr lang="en-US" altLang="en-US"/>
          </a:p>
        </p:txBody>
      </p:sp>
    </p:spTree>
    <p:extLst>
      <p:ext uri="{BB962C8B-B14F-4D97-AF65-F5344CB8AC3E}">
        <p14:creationId xmlns:p14="http://schemas.microsoft.com/office/powerpoint/2010/main" val="2774895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Optional: could briefly discuss s. 135(2) Key point is that there is a rebuttable presumption and the section only applies to traumatic events, not sig stressors **</a:t>
            </a:r>
          </a:p>
        </p:txBody>
      </p:sp>
      <p:sp>
        <p:nvSpPr>
          <p:cNvPr id="4" name="Slide Number Placeholder 3"/>
          <p:cNvSpPr>
            <a:spLocks noGrp="1"/>
          </p:cNvSpPr>
          <p:nvPr>
            <p:ph type="sldNum" sz="quarter" idx="5"/>
          </p:nvPr>
        </p:nvSpPr>
        <p:spPr/>
        <p:txBody>
          <a:bodyPr/>
          <a:lstStyle/>
          <a:p>
            <a:fld id="{BBC9351C-4723-42E5-AA8C-F896008B2AE2}" type="slidenum">
              <a:rPr lang="en-US" altLang="en-US" smtClean="0"/>
              <a:pPr/>
              <a:t>9</a:t>
            </a:fld>
            <a:endParaRPr lang="en-US" altLang="en-US"/>
          </a:p>
        </p:txBody>
      </p:sp>
    </p:spTree>
    <p:extLst>
      <p:ext uri="{BB962C8B-B14F-4D97-AF65-F5344CB8AC3E}">
        <p14:creationId xmlns:p14="http://schemas.microsoft.com/office/powerpoint/2010/main" val="1992201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 claim is denied, the worker can file a request for review within 90 days of the date that the decision is first communicated to them. Section 344  (2)If a document is mailed, the document is deemed to have been received 8 days after it was mailed. </a:t>
            </a:r>
          </a:p>
          <a:p>
            <a:endParaRPr lang="en-US" dirty="0"/>
          </a:p>
          <a:p>
            <a:r>
              <a:rPr lang="en-US" dirty="0"/>
              <a:t>Although not all decisions are communicated by mailed documents, RD allows this 8 day mailing period and adds it to the total time permitted to file a review (total 90 plus 8 days).  </a:t>
            </a:r>
          </a:p>
          <a:p>
            <a:endParaRPr lang="en-US" dirty="0"/>
          </a:p>
          <a:p>
            <a:r>
              <a:rPr lang="en-US" dirty="0"/>
              <a:t>So far, 8 day mailing period has also been applied to the 30 day deadline for filing a Notice of Appeal with WCAT.  </a:t>
            </a:r>
          </a:p>
        </p:txBody>
      </p:sp>
      <p:sp>
        <p:nvSpPr>
          <p:cNvPr id="4" name="Slide Number Placeholder 3"/>
          <p:cNvSpPr>
            <a:spLocks noGrp="1"/>
          </p:cNvSpPr>
          <p:nvPr>
            <p:ph type="sldNum" sz="quarter" idx="5"/>
          </p:nvPr>
        </p:nvSpPr>
        <p:spPr/>
        <p:txBody>
          <a:bodyPr/>
          <a:lstStyle/>
          <a:p>
            <a:fld id="{BBC9351C-4723-42E5-AA8C-F896008B2AE2}" type="slidenum">
              <a:rPr lang="en-US" altLang="en-US" smtClean="0"/>
              <a:pPr/>
              <a:t>10</a:t>
            </a:fld>
            <a:endParaRPr lang="en-US" altLang="en-US"/>
          </a:p>
        </p:txBody>
      </p:sp>
    </p:spTree>
    <p:extLst>
      <p:ext uri="{BB962C8B-B14F-4D97-AF65-F5344CB8AC3E}">
        <p14:creationId xmlns:p14="http://schemas.microsoft.com/office/powerpoint/2010/main" val="204242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C9351C-4723-42E5-AA8C-F896008B2AE2}" type="slidenum">
              <a:rPr lang="en-US" altLang="en-US"/>
              <a:pPr/>
              <a:t>11</a:t>
            </a:fld>
            <a:endParaRPr lang="en-US" altLang="en-US"/>
          </a:p>
        </p:txBody>
      </p:sp>
    </p:spTree>
    <p:extLst>
      <p:ext uri="{BB962C8B-B14F-4D97-AF65-F5344CB8AC3E}">
        <p14:creationId xmlns:p14="http://schemas.microsoft.com/office/powerpoint/2010/main" val="31886940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C9351C-4723-42E5-AA8C-F896008B2AE2}" type="slidenum">
              <a:rPr lang="en-US" altLang="en-US" smtClean="0"/>
              <a:pPr/>
              <a:t>15</a:t>
            </a:fld>
            <a:endParaRPr lang="en-US" altLang="en-US"/>
          </a:p>
        </p:txBody>
      </p:sp>
    </p:spTree>
    <p:extLst>
      <p:ext uri="{BB962C8B-B14F-4D97-AF65-F5344CB8AC3E}">
        <p14:creationId xmlns:p14="http://schemas.microsoft.com/office/powerpoint/2010/main" val="37512481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08F29A33-F891-402C-ADEA-B5186BBA17DB}" type="slidenum">
              <a:rPr lang="en-US" altLang="en-US"/>
              <a:pPr/>
              <a:t>17</a:t>
            </a:fld>
            <a:endParaRPr lang="en-US" altLang="en-US"/>
          </a:p>
        </p:txBody>
      </p:sp>
    </p:spTree>
    <p:extLst>
      <p:ext uri="{BB962C8B-B14F-4D97-AF65-F5344CB8AC3E}">
        <p14:creationId xmlns:p14="http://schemas.microsoft.com/office/powerpoint/2010/main" val="1214057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CA" alt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CA" alt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CA" altLang="en-US"/>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CA" alt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CA" alt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CA" alt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CA" altLang="en-US"/>
            </a:p>
          </p:txBody>
        </p:sp>
      </p:grpSp>
      <p:sp>
        <p:nvSpPr>
          <p:cNvPr id="420876" name="Rectangle 12"/>
          <p:cNvSpPr>
            <a:spLocks noGrp="1" noChangeArrowheads="1"/>
          </p:cNvSpPr>
          <p:nvPr>
            <p:ph type="ctrTitle"/>
          </p:nvPr>
        </p:nvSpPr>
        <p:spPr>
          <a:xfrm>
            <a:off x="990600" y="1676400"/>
            <a:ext cx="7772400" cy="1462088"/>
          </a:xfrm>
        </p:spPr>
        <p:txBody>
          <a:bodyPr/>
          <a:lstStyle>
            <a:lvl1pPr>
              <a:defRPr/>
            </a:lvl1pPr>
          </a:lstStyle>
          <a:p>
            <a:pPr lvl="0"/>
            <a:r>
              <a:rPr lang="en-US" altLang="en-US" noProof="0"/>
              <a:t>Click to edit Master title style</a:t>
            </a:r>
          </a:p>
        </p:txBody>
      </p:sp>
      <p:sp>
        <p:nvSpPr>
          <p:cNvPr id="420877" name="Rectangle 13"/>
          <p:cNvSpPr>
            <a:spLocks noGrp="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endParaRPr lang="en-US" alt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endParaRPr lang="en-US" alt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fld id="{AE47174C-09C1-4707-B9AA-CF3B51B3D528}" type="slidenum">
              <a:rPr lang="en-US" altLang="en-US"/>
              <a:pPr/>
              <a:t>‹#›</a:t>
            </a:fld>
            <a:endParaRPr lang="en-US" altLang="en-US"/>
          </a:p>
        </p:txBody>
      </p:sp>
    </p:spTree>
    <p:extLst>
      <p:ext uri="{BB962C8B-B14F-4D97-AF65-F5344CB8AC3E}">
        <p14:creationId xmlns:p14="http://schemas.microsoft.com/office/powerpoint/2010/main" val="3516269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11"/>
          <p:cNvSpPr>
            <a:spLocks noGrp="1" noChangeArrowheads="1"/>
          </p:cNvSpPr>
          <p:nvPr>
            <p:ph type="dt" sz="half" idx="10"/>
          </p:nvPr>
        </p:nvSpPr>
        <p:spPr>
          <a:ln/>
        </p:spPr>
        <p:txBody>
          <a:bodyPr/>
          <a:lstStyle>
            <a:lvl1pPr>
              <a:defRPr/>
            </a:lvl1pPr>
          </a:lstStyle>
          <a:p>
            <a:endParaRPr lang="en-US" altLang="en-US"/>
          </a:p>
        </p:txBody>
      </p:sp>
      <p:sp>
        <p:nvSpPr>
          <p:cNvPr id="5" name="Rectangle 12"/>
          <p:cNvSpPr>
            <a:spLocks noGrp="1" noChangeArrowheads="1"/>
          </p:cNvSpPr>
          <p:nvPr>
            <p:ph type="ftr" sz="quarter" idx="11"/>
          </p:nvPr>
        </p:nvSpPr>
        <p:spPr>
          <a:ln/>
        </p:spPr>
        <p:txBody>
          <a:bodyPr/>
          <a:lstStyle>
            <a:lvl1pPr>
              <a:defRPr/>
            </a:lvl1pPr>
          </a:lstStyle>
          <a:p>
            <a:endParaRPr lang="en-US" altLang="en-US"/>
          </a:p>
        </p:txBody>
      </p:sp>
      <p:sp>
        <p:nvSpPr>
          <p:cNvPr id="6" name="Rectangle 13"/>
          <p:cNvSpPr>
            <a:spLocks noGrp="1" noChangeArrowheads="1"/>
          </p:cNvSpPr>
          <p:nvPr>
            <p:ph type="sldNum" sz="quarter" idx="12"/>
          </p:nvPr>
        </p:nvSpPr>
        <p:spPr>
          <a:ln/>
        </p:spPr>
        <p:txBody>
          <a:bodyPr/>
          <a:lstStyle>
            <a:lvl1pPr>
              <a:defRPr/>
            </a:lvl1pPr>
          </a:lstStyle>
          <a:p>
            <a:fld id="{63494651-24D1-45BB-814C-8F3365FC72FE}" type="slidenum">
              <a:rPr lang="en-US" altLang="en-US"/>
              <a:pPr/>
              <a:t>‹#›</a:t>
            </a:fld>
            <a:endParaRPr lang="en-US" altLang="en-US"/>
          </a:p>
        </p:txBody>
      </p:sp>
    </p:spTree>
    <p:extLst>
      <p:ext uri="{BB962C8B-B14F-4D97-AF65-F5344CB8AC3E}">
        <p14:creationId xmlns:p14="http://schemas.microsoft.com/office/powerpoint/2010/main" val="3367151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11"/>
          <p:cNvSpPr>
            <a:spLocks noGrp="1" noChangeArrowheads="1"/>
          </p:cNvSpPr>
          <p:nvPr>
            <p:ph type="dt" sz="half" idx="10"/>
          </p:nvPr>
        </p:nvSpPr>
        <p:spPr>
          <a:ln/>
        </p:spPr>
        <p:txBody>
          <a:bodyPr/>
          <a:lstStyle>
            <a:lvl1pPr>
              <a:defRPr/>
            </a:lvl1pPr>
          </a:lstStyle>
          <a:p>
            <a:endParaRPr lang="en-US" altLang="en-US"/>
          </a:p>
        </p:txBody>
      </p:sp>
      <p:sp>
        <p:nvSpPr>
          <p:cNvPr id="5" name="Rectangle 12"/>
          <p:cNvSpPr>
            <a:spLocks noGrp="1" noChangeArrowheads="1"/>
          </p:cNvSpPr>
          <p:nvPr>
            <p:ph type="ftr" sz="quarter" idx="11"/>
          </p:nvPr>
        </p:nvSpPr>
        <p:spPr>
          <a:ln/>
        </p:spPr>
        <p:txBody>
          <a:bodyPr/>
          <a:lstStyle>
            <a:lvl1pPr>
              <a:defRPr/>
            </a:lvl1pPr>
          </a:lstStyle>
          <a:p>
            <a:endParaRPr lang="en-US" altLang="en-US"/>
          </a:p>
        </p:txBody>
      </p:sp>
      <p:sp>
        <p:nvSpPr>
          <p:cNvPr id="6" name="Rectangle 13"/>
          <p:cNvSpPr>
            <a:spLocks noGrp="1" noChangeArrowheads="1"/>
          </p:cNvSpPr>
          <p:nvPr>
            <p:ph type="sldNum" sz="quarter" idx="12"/>
          </p:nvPr>
        </p:nvSpPr>
        <p:spPr>
          <a:ln/>
        </p:spPr>
        <p:txBody>
          <a:bodyPr/>
          <a:lstStyle>
            <a:lvl1pPr>
              <a:defRPr/>
            </a:lvl1pPr>
          </a:lstStyle>
          <a:p>
            <a:fld id="{6C7A5D3E-5F8D-401A-8D99-11A53AD62D61}" type="slidenum">
              <a:rPr lang="en-US" altLang="en-US"/>
              <a:pPr/>
              <a:t>‹#›</a:t>
            </a:fld>
            <a:endParaRPr lang="en-US" altLang="en-US"/>
          </a:p>
        </p:txBody>
      </p:sp>
    </p:spTree>
    <p:extLst>
      <p:ext uri="{BB962C8B-B14F-4D97-AF65-F5344CB8AC3E}">
        <p14:creationId xmlns:p14="http://schemas.microsoft.com/office/powerpoint/2010/main" val="2064810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11"/>
          <p:cNvSpPr>
            <a:spLocks noGrp="1" noChangeArrowheads="1"/>
          </p:cNvSpPr>
          <p:nvPr>
            <p:ph type="dt" sz="half" idx="10"/>
          </p:nvPr>
        </p:nvSpPr>
        <p:spPr>
          <a:ln/>
        </p:spPr>
        <p:txBody>
          <a:bodyPr/>
          <a:lstStyle>
            <a:lvl1pPr>
              <a:defRPr/>
            </a:lvl1pPr>
          </a:lstStyle>
          <a:p>
            <a:endParaRPr lang="en-US" altLang="en-US"/>
          </a:p>
        </p:txBody>
      </p:sp>
      <p:sp>
        <p:nvSpPr>
          <p:cNvPr id="5" name="Rectangle 12"/>
          <p:cNvSpPr>
            <a:spLocks noGrp="1" noChangeArrowheads="1"/>
          </p:cNvSpPr>
          <p:nvPr>
            <p:ph type="ftr" sz="quarter" idx="11"/>
          </p:nvPr>
        </p:nvSpPr>
        <p:spPr>
          <a:ln/>
        </p:spPr>
        <p:txBody>
          <a:bodyPr/>
          <a:lstStyle>
            <a:lvl1pPr>
              <a:defRPr/>
            </a:lvl1pPr>
          </a:lstStyle>
          <a:p>
            <a:endParaRPr lang="en-US" altLang="en-US"/>
          </a:p>
        </p:txBody>
      </p:sp>
      <p:sp>
        <p:nvSpPr>
          <p:cNvPr id="6" name="Rectangle 13"/>
          <p:cNvSpPr>
            <a:spLocks noGrp="1" noChangeArrowheads="1"/>
          </p:cNvSpPr>
          <p:nvPr>
            <p:ph type="sldNum" sz="quarter" idx="12"/>
          </p:nvPr>
        </p:nvSpPr>
        <p:spPr>
          <a:ln/>
        </p:spPr>
        <p:txBody>
          <a:bodyPr/>
          <a:lstStyle>
            <a:lvl1pPr>
              <a:defRPr/>
            </a:lvl1pPr>
          </a:lstStyle>
          <a:p>
            <a:fld id="{7905F6B4-65D5-4B95-8B10-ED55103E4F93}" type="slidenum">
              <a:rPr lang="en-US" altLang="en-US"/>
              <a:pPr/>
              <a:t>‹#›</a:t>
            </a:fld>
            <a:endParaRPr lang="en-US" altLang="en-US"/>
          </a:p>
        </p:txBody>
      </p:sp>
    </p:spTree>
    <p:extLst>
      <p:ext uri="{BB962C8B-B14F-4D97-AF65-F5344CB8AC3E}">
        <p14:creationId xmlns:p14="http://schemas.microsoft.com/office/powerpoint/2010/main" val="1223272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endParaRPr lang="en-US" altLang="en-US"/>
          </a:p>
        </p:txBody>
      </p:sp>
      <p:sp>
        <p:nvSpPr>
          <p:cNvPr id="5" name="Rectangle 12"/>
          <p:cNvSpPr>
            <a:spLocks noGrp="1" noChangeArrowheads="1"/>
          </p:cNvSpPr>
          <p:nvPr>
            <p:ph type="ftr" sz="quarter" idx="11"/>
          </p:nvPr>
        </p:nvSpPr>
        <p:spPr>
          <a:ln/>
        </p:spPr>
        <p:txBody>
          <a:bodyPr/>
          <a:lstStyle>
            <a:lvl1pPr>
              <a:defRPr/>
            </a:lvl1pPr>
          </a:lstStyle>
          <a:p>
            <a:endParaRPr lang="en-US" altLang="en-US"/>
          </a:p>
        </p:txBody>
      </p:sp>
      <p:sp>
        <p:nvSpPr>
          <p:cNvPr id="6" name="Rectangle 13"/>
          <p:cNvSpPr>
            <a:spLocks noGrp="1" noChangeArrowheads="1"/>
          </p:cNvSpPr>
          <p:nvPr>
            <p:ph type="sldNum" sz="quarter" idx="12"/>
          </p:nvPr>
        </p:nvSpPr>
        <p:spPr>
          <a:ln/>
        </p:spPr>
        <p:txBody>
          <a:bodyPr/>
          <a:lstStyle>
            <a:lvl1pPr>
              <a:defRPr/>
            </a:lvl1pPr>
          </a:lstStyle>
          <a:p>
            <a:fld id="{EBD15618-4CED-4C01-8D3F-2403BE5C81ED}" type="slidenum">
              <a:rPr lang="en-US" altLang="en-US"/>
              <a:pPr/>
              <a:t>‹#›</a:t>
            </a:fld>
            <a:endParaRPr lang="en-US" altLang="en-US"/>
          </a:p>
        </p:txBody>
      </p:sp>
    </p:spTree>
    <p:extLst>
      <p:ext uri="{BB962C8B-B14F-4D97-AF65-F5344CB8AC3E}">
        <p14:creationId xmlns:p14="http://schemas.microsoft.com/office/powerpoint/2010/main" val="444807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1182688" y="2017713"/>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5145088" y="2017713"/>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11"/>
          <p:cNvSpPr>
            <a:spLocks noGrp="1" noChangeArrowheads="1"/>
          </p:cNvSpPr>
          <p:nvPr>
            <p:ph type="dt" sz="half" idx="10"/>
          </p:nvPr>
        </p:nvSpPr>
        <p:spPr>
          <a:ln/>
        </p:spPr>
        <p:txBody>
          <a:bodyPr/>
          <a:lstStyle>
            <a:lvl1pPr>
              <a:defRPr/>
            </a:lvl1pPr>
          </a:lstStyle>
          <a:p>
            <a:endParaRPr lang="en-US" altLang="en-US"/>
          </a:p>
        </p:txBody>
      </p:sp>
      <p:sp>
        <p:nvSpPr>
          <p:cNvPr id="6" name="Rectangle 12"/>
          <p:cNvSpPr>
            <a:spLocks noGrp="1" noChangeArrowheads="1"/>
          </p:cNvSpPr>
          <p:nvPr>
            <p:ph type="ftr" sz="quarter" idx="11"/>
          </p:nvPr>
        </p:nvSpPr>
        <p:spPr>
          <a:ln/>
        </p:spPr>
        <p:txBody>
          <a:bodyPr/>
          <a:lstStyle>
            <a:lvl1pPr>
              <a:defRPr/>
            </a:lvl1pPr>
          </a:lstStyle>
          <a:p>
            <a:endParaRPr lang="en-US" altLang="en-US"/>
          </a:p>
        </p:txBody>
      </p:sp>
      <p:sp>
        <p:nvSpPr>
          <p:cNvPr id="7" name="Rectangle 13"/>
          <p:cNvSpPr>
            <a:spLocks noGrp="1" noChangeArrowheads="1"/>
          </p:cNvSpPr>
          <p:nvPr>
            <p:ph type="sldNum" sz="quarter" idx="12"/>
          </p:nvPr>
        </p:nvSpPr>
        <p:spPr>
          <a:ln/>
        </p:spPr>
        <p:txBody>
          <a:bodyPr/>
          <a:lstStyle>
            <a:lvl1pPr>
              <a:defRPr/>
            </a:lvl1pPr>
          </a:lstStyle>
          <a:p>
            <a:fld id="{8AC810C4-7648-47AE-A9CF-B336C7582D0C}" type="slidenum">
              <a:rPr lang="en-US" altLang="en-US"/>
              <a:pPr/>
              <a:t>‹#›</a:t>
            </a:fld>
            <a:endParaRPr lang="en-US" altLang="en-US"/>
          </a:p>
        </p:txBody>
      </p:sp>
    </p:spTree>
    <p:extLst>
      <p:ext uri="{BB962C8B-B14F-4D97-AF65-F5344CB8AC3E}">
        <p14:creationId xmlns:p14="http://schemas.microsoft.com/office/powerpoint/2010/main" val="3330960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Rectangle 11"/>
          <p:cNvSpPr>
            <a:spLocks noGrp="1" noChangeArrowheads="1"/>
          </p:cNvSpPr>
          <p:nvPr>
            <p:ph type="dt" sz="half" idx="10"/>
          </p:nvPr>
        </p:nvSpPr>
        <p:spPr>
          <a:ln/>
        </p:spPr>
        <p:txBody>
          <a:bodyPr/>
          <a:lstStyle>
            <a:lvl1pPr>
              <a:defRPr/>
            </a:lvl1pPr>
          </a:lstStyle>
          <a:p>
            <a:endParaRPr lang="en-US" altLang="en-US"/>
          </a:p>
        </p:txBody>
      </p:sp>
      <p:sp>
        <p:nvSpPr>
          <p:cNvPr id="8" name="Rectangle 12"/>
          <p:cNvSpPr>
            <a:spLocks noGrp="1" noChangeArrowheads="1"/>
          </p:cNvSpPr>
          <p:nvPr>
            <p:ph type="ftr" sz="quarter" idx="11"/>
          </p:nvPr>
        </p:nvSpPr>
        <p:spPr>
          <a:ln/>
        </p:spPr>
        <p:txBody>
          <a:bodyPr/>
          <a:lstStyle>
            <a:lvl1pPr>
              <a:defRPr/>
            </a:lvl1pPr>
          </a:lstStyle>
          <a:p>
            <a:endParaRPr lang="en-US" altLang="en-US"/>
          </a:p>
        </p:txBody>
      </p:sp>
      <p:sp>
        <p:nvSpPr>
          <p:cNvPr id="9" name="Rectangle 13"/>
          <p:cNvSpPr>
            <a:spLocks noGrp="1" noChangeArrowheads="1"/>
          </p:cNvSpPr>
          <p:nvPr>
            <p:ph type="sldNum" sz="quarter" idx="12"/>
          </p:nvPr>
        </p:nvSpPr>
        <p:spPr>
          <a:ln/>
        </p:spPr>
        <p:txBody>
          <a:bodyPr/>
          <a:lstStyle>
            <a:lvl1pPr>
              <a:defRPr/>
            </a:lvl1pPr>
          </a:lstStyle>
          <a:p>
            <a:fld id="{3F86DB57-470B-4646-AEC4-E43A8E4AA0FF}" type="slidenum">
              <a:rPr lang="en-US" altLang="en-US"/>
              <a:pPr/>
              <a:t>‹#›</a:t>
            </a:fld>
            <a:endParaRPr lang="en-US" altLang="en-US"/>
          </a:p>
        </p:txBody>
      </p:sp>
    </p:spTree>
    <p:extLst>
      <p:ext uri="{BB962C8B-B14F-4D97-AF65-F5344CB8AC3E}">
        <p14:creationId xmlns:p14="http://schemas.microsoft.com/office/powerpoint/2010/main" val="417353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Rectangle 11"/>
          <p:cNvSpPr>
            <a:spLocks noGrp="1" noChangeArrowheads="1"/>
          </p:cNvSpPr>
          <p:nvPr>
            <p:ph type="dt" sz="half" idx="10"/>
          </p:nvPr>
        </p:nvSpPr>
        <p:spPr>
          <a:ln/>
        </p:spPr>
        <p:txBody>
          <a:bodyPr/>
          <a:lstStyle>
            <a:lvl1pPr>
              <a:defRPr/>
            </a:lvl1pPr>
          </a:lstStyle>
          <a:p>
            <a:endParaRPr lang="en-US" altLang="en-US"/>
          </a:p>
        </p:txBody>
      </p:sp>
      <p:sp>
        <p:nvSpPr>
          <p:cNvPr id="4" name="Rectangle 12"/>
          <p:cNvSpPr>
            <a:spLocks noGrp="1" noChangeArrowheads="1"/>
          </p:cNvSpPr>
          <p:nvPr>
            <p:ph type="ftr" sz="quarter" idx="11"/>
          </p:nvPr>
        </p:nvSpPr>
        <p:spPr>
          <a:ln/>
        </p:spPr>
        <p:txBody>
          <a:bodyPr/>
          <a:lstStyle>
            <a:lvl1pPr>
              <a:defRPr/>
            </a:lvl1pPr>
          </a:lstStyle>
          <a:p>
            <a:endParaRPr lang="en-US" altLang="en-US"/>
          </a:p>
        </p:txBody>
      </p:sp>
      <p:sp>
        <p:nvSpPr>
          <p:cNvPr id="5" name="Rectangle 13"/>
          <p:cNvSpPr>
            <a:spLocks noGrp="1" noChangeArrowheads="1"/>
          </p:cNvSpPr>
          <p:nvPr>
            <p:ph type="sldNum" sz="quarter" idx="12"/>
          </p:nvPr>
        </p:nvSpPr>
        <p:spPr>
          <a:ln/>
        </p:spPr>
        <p:txBody>
          <a:bodyPr/>
          <a:lstStyle>
            <a:lvl1pPr>
              <a:defRPr/>
            </a:lvl1pPr>
          </a:lstStyle>
          <a:p>
            <a:fld id="{CA6D1E67-C0AA-456A-AB53-DA63B161EB6F}" type="slidenum">
              <a:rPr lang="en-US" altLang="en-US"/>
              <a:pPr/>
              <a:t>‹#›</a:t>
            </a:fld>
            <a:endParaRPr lang="en-US" altLang="en-US"/>
          </a:p>
        </p:txBody>
      </p:sp>
    </p:spTree>
    <p:extLst>
      <p:ext uri="{BB962C8B-B14F-4D97-AF65-F5344CB8AC3E}">
        <p14:creationId xmlns:p14="http://schemas.microsoft.com/office/powerpoint/2010/main" val="3359969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endParaRPr lang="en-US" altLang="en-US"/>
          </a:p>
        </p:txBody>
      </p:sp>
      <p:sp>
        <p:nvSpPr>
          <p:cNvPr id="3" name="Rectangle 12"/>
          <p:cNvSpPr>
            <a:spLocks noGrp="1" noChangeArrowheads="1"/>
          </p:cNvSpPr>
          <p:nvPr>
            <p:ph type="ftr" sz="quarter" idx="11"/>
          </p:nvPr>
        </p:nvSpPr>
        <p:spPr>
          <a:ln/>
        </p:spPr>
        <p:txBody>
          <a:bodyPr/>
          <a:lstStyle>
            <a:lvl1pPr>
              <a:defRPr/>
            </a:lvl1pPr>
          </a:lstStyle>
          <a:p>
            <a:endParaRPr lang="en-US" altLang="en-US"/>
          </a:p>
        </p:txBody>
      </p:sp>
      <p:sp>
        <p:nvSpPr>
          <p:cNvPr id="4" name="Rectangle 13"/>
          <p:cNvSpPr>
            <a:spLocks noGrp="1" noChangeArrowheads="1"/>
          </p:cNvSpPr>
          <p:nvPr>
            <p:ph type="sldNum" sz="quarter" idx="12"/>
          </p:nvPr>
        </p:nvSpPr>
        <p:spPr>
          <a:ln/>
        </p:spPr>
        <p:txBody>
          <a:bodyPr/>
          <a:lstStyle>
            <a:lvl1pPr>
              <a:defRPr/>
            </a:lvl1pPr>
          </a:lstStyle>
          <a:p>
            <a:fld id="{51C7BB8D-8CA0-412C-9DBA-B45A432C7432}" type="slidenum">
              <a:rPr lang="en-US" altLang="en-US"/>
              <a:pPr/>
              <a:t>‹#›</a:t>
            </a:fld>
            <a:endParaRPr lang="en-US" altLang="en-US"/>
          </a:p>
        </p:txBody>
      </p:sp>
    </p:spTree>
    <p:extLst>
      <p:ext uri="{BB962C8B-B14F-4D97-AF65-F5344CB8AC3E}">
        <p14:creationId xmlns:p14="http://schemas.microsoft.com/office/powerpoint/2010/main" val="3636376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endParaRPr lang="en-US" altLang="en-US"/>
          </a:p>
        </p:txBody>
      </p:sp>
      <p:sp>
        <p:nvSpPr>
          <p:cNvPr id="6" name="Rectangle 12"/>
          <p:cNvSpPr>
            <a:spLocks noGrp="1" noChangeArrowheads="1"/>
          </p:cNvSpPr>
          <p:nvPr>
            <p:ph type="ftr" sz="quarter" idx="11"/>
          </p:nvPr>
        </p:nvSpPr>
        <p:spPr>
          <a:ln/>
        </p:spPr>
        <p:txBody>
          <a:bodyPr/>
          <a:lstStyle>
            <a:lvl1pPr>
              <a:defRPr/>
            </a:lvl1pPr>
          </a:lstStyle>
          <a:p>
            <a:endParaRPr lang="en-US" altLang="en-US"/>
          </a:p>
        </p:txBody>
      </p:sp>
      <p:sp>
        <p:nvSpPr>
          <p:cNvPr id="7" name="Rectangle 13"/>
          <p:cNvSpPr>
            <a:spLocks noGrp="1" noChangeArrowheads="1"/>
          </p:cNvSpPr>
          <p:nvPr>
            <p:ph type="sldNum" sz="quarter" idx="12"/>
          </p:nvPr>
        </p:nvSpPr>
        <p:spPr>
          <a:ln/>
        </p:spPr>
        <p:txBody>
          <a:bodyPr/>
          <a:lstStyle>
            <a:lvl1pPr>
              <a:defRPr/>
            </a:lvl1pPr>
          </a:lstStyle>
          <a:p>
            <a:fld id="{473C575B-2264-4D8D-8C9D-0823468F99A0}" type="slidenum">
              <a:rPr lang="en-US" altLang="en-US"/>
              <a:pPr/>
              <a:t>‹#›</a:t>
            </a:fld>
            <a:endParaRPr lang="en-US" altLang="en-US"/>
          </a:p>
        </p:txBody>
      </p:sp>
    </p:spTree>
    <p:extLst>
      <p:ext uri="{BB962C8B-B14F-4D97-AF65-F5344CB8AC3E}">
        <p14:creationId xmlns:p14="http://schemas.microsoft.com/office/powerpoint/2010/main" val="1765334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endParaRPr lang="en-US" altLang="en-US"/>
          </a:p>
        </p:txBody>
      </p:sp>
      <p:sp>
        <p:nvSpPr>
          <p:cNvPr id="6" name="Rectangle 12"/>
          <p:cNvSpPr>
            <a:spLocks noGrp="1" noChangeArrowheads="1"/>
          </p:cNvSpPr>
          <p:nvPr>
            <p:ph type="ftr" sz="quarter" idx="11"/>
          </p:nvPr>
        </p:nvSpPr>
        <p:spPr>
          <a:ln/>
        </p:spPr>
        <p:txBody>
          <a:bodyPr/>
          <a:lstStyle>
            <a:lvl1pPr>
              <a:defRPr/>
            </a:lvl1pPr>
          </a:lstStyle>
          <a:p>
            <a:endParaRPr lang="en-US" altLang="en-US"/>
          </a:p>
        </p:txBody>
      </p:sp>
      <p:sp>
        <p:nvSpPr>
          <p:cNvPr id="7" name="Rectangle 13"/>
          <p:cNvSpPr>
            <a:spLocks noGrp="1" noChangeArrowheads="1"/>
          </p:cNvSpPr>
          <p:nvPr>
            <p:ph type="sldNum" sz="quarter" idx="12"/>
          </p:nvPr>
        </p:nvSpPr>
        <p:spPr>
          <a:ln/>
        </p:spPr>
        <p:txBody>
          <a:bodyPr/>
          <a:lstStyle>
            <a:lvl1pPr>
              <a:defRPr/>
            </a:lvl1pPr>
          </a:lstStyle>
          <a:p>
            <a:fld id="{BF5A6536-B655-402F-8097-963C47BD5996}" type="slidenum">
              <a:rPr lang="en-US" altLang="en-US"/>
              <a:pPr/>
              <a:t>‹#›</a:t>
            </a:fld>
            <a:endParaRPr lang="en-US" altLang="en-US"/>
          </a:p>
        </p:txBody>
      </p:sp>
    </p:spTree>
    <p:extLst>
      <p:ext uri="{BB962C8B-B14F-4D97-AF65-F5344CB8AC3E}">
        <p14:creationId xmlns:p14="http://schemas.microsoft.com/office/powerpoint/2010/main" val="1821411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endParaRPr kumimoji="1" lang="en-US" alt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endParaRPr kumimoji="1" lang="en-US" alt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endParaRPr kumimoji="1" lang="en-US" alt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endParaRPr kumimoji="1" lang="en-US" alt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endParaRPr kumimoji="1" lang="en-US" alt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endParaRPr kumimoji="1" lang="en-US" alt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endParaRPr kumimoji="1" lang="en-US" alt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9851" name="Rectangle 11"/>
          <p:cNvSpPr>
            <a:spLocks noGrp="1" noChangeArrowheads="1"/>
          </p:cNvSpPr>
          <p:nvPr>
            <p:ph type="dt" sz="half" idx="2"/>
          </p:nvPr>
        </p:nvSpPr>
        <p:spPr bwMode="auto">
          <a:xfrm>
            <a:off x="1162050" y="6243638"/>
            <a:ext cx="19050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400"/>
            </a:lvl1pPr>
          </a:lstStyle>
          <a:p>
            <a:endParaRPr lang="en-US" altLang="en-US"/>
          </a:p>
        </p:txBody>
      </p:sp>
      <p:sp>
        <p:nvSpPr>
          <p:cNvPr id="419852" name="Rectangle 12"/>
          <p:cNvSpPr>
            <a:spLocks noGrp="1" noChangeArrowheads="1"/>
          </p:cNvSpPr>
          <p:nvPr>
            <p:ph type="ftr" sz="quarter" idx="3"/>
          </p:nvPr>
        </p:nvSpPr>
        <p:spPr bwMode="auto">
          <a:xfrm>
            <a:off x="3657600" y="6243638"/>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ltLang="en-US"/>
          </a:p>
        </p:txBody>
      </p:sp>
      <p:sp>
        <p:nvSpPr>
          <p:cNvPr id="419853" name="Rectangle 13"/>
          <p:cNvSpPr>
            <a:spLocks noGrp="1" noChangeArrowheads="1"/>
          </p:cNvSpPr>
          <p:nvPr>
            <p:ph type="sldNum" sz="quarter" idx="4"/>
          </p:nvPr>
        </p:nvSpPr>
        <p:spPr bwMode="auto">
          <a:xfrm>
            <a:off x="7042150" y="6243638"/>
            <a:ext cx="19050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400"/>
            </a:lvl1pPr>
          </a:lstStyle>
          <a:p>
            <a:fld id="{E8966C41-4C53-4592-BFD5-E2674E27C74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030" r:id="rId1"/>
    <p:sldLayoutId id="2147484020" r:id="rId2"/>
    <p:sldLayoutId id="2147484021" r:id="rId3"/>
    <p:sldLayoutId id="2147484022" r:id="rId4"/>
    <p:sldLayoutId id="2147484023" r:id="rId5"/>
    <p:sldLayoutId id="2147484024" r:id="rId6"/>
    <p:sldLayoutId id="2147484025" r:id="rId7"/>
    <p:sldLayoutId id="2147484026" r:id="rId8"/>
    <p:sldLayoutId id="2147484027" r:id="rId9"/>
    <p:sldLayoutId id="2147484028" r:id="rId10"/>
    <p:sldLayoutId id="2147484029"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anose="020B0604030504040204" pitchFamily="34" charset="0"/>
        </a:defRPr>
      </a:lvl2pPr>
      <a:lvl3pPr algn="l" rtl="0" eaLnBrk="0" fontAlgn="base" hangingPunct="0">
        <a:spcBef>
          <a:spcPct val="0"/>
        </a:spcBef>
        <a:spcAft>
          <a:spcPct val="0"/>
        </a:spcAft>
        <a:defRPr sz="4400">
          <a:solidFill>
            <a:schemeClr val="tx2"/>
          </a:solidFill>
          <a:latin typeface="Tahoma" panose="020B0604030504040204" pitchFamily="34" charset="0"/>
        </a:defRPr>
      </a:lvl3pPr>
      <a:lvl4pPr algn="l" rtl="0" eaLnBrk="0" fontAlgn="base" hangingPunct="0">
        <a:spcBef>
          <a:spcPct val="0"/>
        </a:spcBef>
        <a:spcAft>
          <a:spcPct val="0"/>
        </a:spcAft>
        <a:defRPr sz="4400">
          <a:solidFill>
            <a:schemeClr val="tx2"/>
          </a:solidFill>
          <a:latin typeface="Tahoma" panose="020B0604030504040204" pitchFamily="34" charset="0"/>
        </a:defRPr>
      </a:lvl4pPr>
      <a:lvl5pPr algn="l" rtl="0" eaLnBrk="0" fontAlgn="base" hangingPunct="0">
        <a:spcBef>
          <a:spcPct val="0"/>
        </a:spcBef>
        <a:spcAft>
          <a:spcPct val="0"/>
        </a:spcAft>
        <a:defRPr sz="4400">
          <a:solidFill>
            <a:schemeClr val="tx2"/>
          </a:solidFill>
          <a:latin typeface="Tahoma" panose="020B0604030504040204" pitchFamily="34" charset="0"/>
        </a:defRPr>
      </a:lvl5pPr>
      <a:lvl6pPr marL="457200" algn="l" rtl="0" fontAlgn="base">
        <a:spcBef>
          <a:spcPct val="0"/>
        </a:spcBef>
        <a:spcAft>
          <a:spcPct val="0"/>
        </a:spcAft>
        <a:defRPr sz="4400">
          <a:solidFill>
            <a:schemeClr val="tx2"/>
          </a:solidFill>
          <a:latin typeface="Tahoma" panose="020B0604030504040204" pitchFamily="34" charset="0"/>
        </a:defRPr>
      </a:lvl6pPr>
      <a:lvl7pPr marL="914400" algn="l" rtl="0" fontAlgn="base">
        <a:spcBef>
          <a:spcPct val="0"/>
        </a:spcBef>
        <a:spcAft>
          <a:spcPct val="0"/>
        </a:spcAft>
        <a:defRPr sz="4400">
          <a:solidFill>
            <a:schemeClr val="tx2"/>
          </a:solidFill>
          <a:latin typeface="Tahoma" panose="020B0604030504040204" pitchFamily="34" charset="0"/>
        </a:defRPr>
      </a:lvl7pPr>
      <a:lvl8pPr marL="1371600" algn="l" rtl="0" fontAlgn="base">
        <a:spcBef>
          <a:spcPct val="0"/>
        </a:spcBef>
        <a:spcAft>
          <a:spcPct val="0"/>
        </a:spcAft>
        <a:defRPr sz="4400">
          <a:solidFill>
            <a:schemeClr val="tx2"/>
          </a:solidFill>
          <a:latin typeface="Tahoma" panose="020B0604030504040204" pitchFamily="34" charset="0"/>
        </a:defRPr>
      </a:lvl8pPr>
      <a:lvl9pPr marL="1828800" algn="l" rtl="0" fontAlgn="base">
        <a:spcBef>
          <a:spcPct val="0"/>
        </a:spcBef>
        <a:spcAft>
          <a:spcPct val="0"/>
        </a:spcAft>
        <a:defRPr sz="4400">
          <a:solidFill>
            <a:schemeClr val="tx2"/>
          </a:solidFill>
          <a:latin typeface="Tahoma" panose="020B0604030504040204"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worksafebc.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wcat.bc.ca/"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image" Target="../media/image1.w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intranet/C9/Web%20and%20print%20publishing/Document%20Library/3%20worksafebc%20logo%20col.zip" TargetMode="External"/><Relationship Id="rId2" Type="http://schemas.openxmlformats.org/officeDocument/2006/relationships/image" Target="../media/image5.wmf"/><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intranet/C9/Web%20and%20print%20publishing/Document%20Library/3%20worksafebc%20logo%20col.zip"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6A310-032B-0DF2-999F-1D6731488E8D}"/>
              </a:ext>
            </a:extLst>
          </p:cNvPr>
          <p:cNvSpPr>
            <a:spLocks noGrp="1"/>
          </p:cNvSpPr>
          <p:nvPr>
            <p:ph type="ctrTitle"/>
          </p:nvPr>
        </p:nvSpPr>
        <p:spPr/>
        <p:txBody>
          <a:bodyPr/>
          <a:lstStyle/>
          <a:p>
            <a:r>
              <a:rPr lang="en-US" dirty="0"/>
              <a:t>Workers’ Advisers Office</a:t>
            </a:r>
          </a:p>
        </p:txBody>
      </p:sp>
      <p:sp>
        <p:nvSpPr>
          <p:cNvPr id="3" name="Subtitle 2">
            <a:extLst>
              <a:ext uri="{FF2B5EF4-FFF2-40B4-BE49-F238E27FC236}">
                <a16:creationId xmlns:a16="http://schemas.microsoft.com/office/drawing/2014/main" id="{94D053BA-1BF4-D8E3-63CD-49402DB33C90}"/>
              </a:ext>
            </a:extLst>
          </p:cNvPr>
          <p:cNvSpPr>
            <a:spLocks noGrp="1"/>
          </p:cNvSpPr>
          <p:nvPr>
            <p:ph type="subTitle" idx="1"/>
          </p:nvPr>
        </p:nvSpPr>
        <p:spPr/>
        <p:txBody>
          <a:bodyPr/>
          <a:lstStyle/>
          <a:p>
            <a:r>
              <a:rPr lang="en-US" dirty="0"/>
              <a:t>Workplace Sexual Harassment Complaints</a:t>
            </a:r>
          </a:p>
        </p:txBody>
      </p:sp>
    </p:spTree>
    <p:extLst>
      <p:ext uri="{BB962C8B-B14F-4D97-AF65-F5344CB8AC3E}">
        <p14:creationId xmlns:p14="http://schemas.microsoft.com/office/powerpoint/2010/main" val="1481561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B1E22-FB84-811D-0832-AA71DC525E72}"/>
              </a:ext>
            </a:extLst>
          </p:cNvPr>
          <p:cNvSpPr>
            <a:spLocks noGrp="1"/>
          </p:cNvSpPr>
          <p:nvPr>
            <p:ph type="title"/>
          </p:nvPr>
        </p:nvSpPr>
        <p:spPr/>
        <p:txBody>
          <a:bodyPr/>
          <a:lstStyle/>
          <a:p>
            <a:r>
              <a:rPr lang="en-US" dirty="0"/>
              <a:t>Compensation Claims regarding Sexual Harassment</a:t>
            </a:r>
          </a:p>
        </p:txBody>
      </p:sp>
      <p:sp>
        <p:nvSpPr>
          <p:cNvPr id="3" name="Content Placeholder 2">
            <a:extLst>
              <a:ext uri="{FF2B5EF4-FFF2-40B4-BE49-F238E27FC236}">
                <a16:creationId xmlns:a16="http://schemas.microsoft.com/office/drawing/2014/main" id="{8B860D0E-1E2B-51CA-2D31-D1030B2EE815}"/>
              </a:ext>
            </a:extLst>
          </p:cNvPr>
          <p:cNvSpPr>
            <a:spLocks noGrp="1"/>
          </p:cNvSpPr>
          <p:nvPr>
            <p:ph idx="1"/>
          </p:nvPr>
        </p:nvSpPr>
        <p:spPr/>
        <p:txBody>
          <a:bodyPr/>
          <a:lstStyle/>
          <a:p>
            <a:r>
              <a:rPr lang="en-US" dirty="0"/>
              <a:t>If claim denied there is a 90 day deadline to request review at Review Division. </a:t>
            </a:r>
          </a:p>
          <a:p>
            <a:r>
              <a:rPr lang="en-US" dirty="0"/>
              <a:t>File through </a:t>
            </a:r>
            <a:r>
              <a:rPr lang="en-US" dirty="0">
                <a:hlinkClick r:id="rId3"/>
              </a:rPr>
              <a:t>www.worksafebc.com</a:t>
            </a:r>
            <a:endParaRPr lang="en-US" dirty="0"/>
          </a:p>
          <a:p>
            <a:r>
              <a:rPr lang="en-US" dirty="0"/>
              <a:t>30 days from date of Review Division decision to appeal to WCAT</a:t>
            </a:r>
          </a:p>
          <a:p>
            <a:r>
              <a:rPr lang="en-US" dirty="0"/>
              <a:t>File appeal through </a:t>
            </a:r>
            <a:r>
              <a:rPr lang="en-US" dirty="0">
                <a:hlinkClick r:id="rId4"/>
              </a:rPr>
              <a:t>www.wcat.bc.ca</a:t>
            </a:r>
            <a:r>
              <a:rPr lang="en-US" dirty="0"/>
              <a:t> </a:t>
            </a:r>
          </a:p>
          <a:p>
            <a:endParaRPr lang="en-US" dirty="0"/>
          </a:p>
        </p:txBody>
      </p:sp>
    </p:spTree>
    <p:extLst>
      <p:ext uri="{BB962C8B-B14F-4D97-AF65-F5344CB8AC3E}">
        <p14:creationId xmlns:p14="http://schemas.microsoft.com/office/powerpoint/2010/main" val="2240078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1820863"/>
            <a:ext cx="7772400" cy="1470025"/>
          </a:xfrm>
        </p:spPr>
        <p:txBody>
          <a:bodyPr/>
          <a:lstStyle/>
          <a:p>
            <a:pPr algn="ctr" eaLnBrk="1" hangingPunct="1"/>
            <a:r>
              <a:rPr lang="en-US" altLang="en-US" b="1">
                <a:latin typeface="Times New Roman" panose="02020603050405020304" pitchFamily="18" charset="0"/>
              </a:rPr>
              <a:t>–</a:t>
            </a:r>
            <a:r>
              <a:rPr lang="en-US" altLang="en-US" b="1"/>
              <a:t> </a:t>
            </a:r>
            <a:r>
              <a:rPr lang="en-US" altLang="en-US" b="1">
                <a:latin typeface="Times New Roman" panose="02020603050405020304" pitchFamily="18" charset="0"/>
              </a:rPr>
              <a:t>Prohibited Action –</a:t>
            </a:r>
            <a:r>
              <a:rPr lang="en-US" altLang="en-US" sz="4000">
                <a:latin typeface="Times New Roman" panose="02020603050405020304" pitchFamily="18" charset="0"/>
              </a:rPr>
              <a:t> </a:t>
            </a:r>
            <a:br>
              <a:rPr lang="en-US" altLang="en-US" sz="4000">
                <a:latin typeface="Times New Roman" panose="02020603050405020304" pitchFamily="18" charset="0"/>
              </a:rPr>
            </a:br>
            <a:r>
              <a:rPr lang="en-US" altLang="en-US" sz="3600">
                <a:latin typeface="Times New Roman" panose="02020603050405020304" pitchFamily="18" charset="0"/>
              </a:rPr>
              <a:t>To Every Action There is an Equal and Opposite Reaction</a:t>
            </a:r>
            <a:br>
              <a:rPr lang="en-US" altLang="en-US" sz="3600">
                <a:latin typeface="Times New Roman" panose="02020603050405020304" pitchFamily="18" charset="0"/>
              </a:rPr>
            </a:br>
            <a:r>
              <a:rPr lang="en-US" altLang="en-US" sz="3600">
                <a:latin typeface="Times New Roman" panose="02020603050405020304" pitchFamily="18" charset="0"/>
              </a:rPr>
              <a:t>(With apologies to Sir Isaac Newton)</a:t>
            </a:r>
            <a:r>
              <a:rPr lang="en-US" altLang="en-US" sz="4000"/>
              <a:t> </a:t>
            </a:r>
          </a:p>
        </p:txBody>
      </p:sp>
      <p:sp>
        <p:nvSpPr>
          <p:cNvPr id="5123" name="Subtitle 1"/>
          <p:cNvSpPr>
            <a:spLocks noGrp="1"/>
          </p:cNvSpPr>
          <p:nvPr>
            <p:ph type="subTitle" idx="1"/>
          </p:nvPr>
        </p:nvSpPr>
        <p:spPr/>
        <p:txBody>
          <a:bodyPr/>
          <a:lstStyle/>
          <a:p>
            <a:r>
              <a:rPr lang="en-US" altLang="en-US"/>
              <a:t>An Overview of the Law, Policies, Practices and Remedies Applicable to Prohibited Action </a:t>
            </a:r>
            <a:endParaRPr lang="en-CA" altLang="en-US"/>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a:t>Objectives</a:t>
            </a:r>
          </a:p>
        </p:txBody>
      </p:sp>
      <p:sp>
        <p:nvSpPr>
          <p:cNvPr id="6147" name="Rectangle 3"/>
          <p:cNvSpPr>
            <a:spLocks noGrp="1" noChangeArrowheads="1"/>
          </p:cNvSpPr>
          <p:nvPr>
            <p:ph type="body" idx="1"/>
          </p:nvPr>
        </p:nvSpPr>
        <p:spPr/>
        <p:txBody>
          <a:bodyPr/>
          <a:lstStyle/>
          <a:p>
            <a:pPr eaLnBrk="1" hangingPunct="1"/>
            <a:r>
              <a:rPr lang="en-US" altLang="en-US" dirty="0"/>
              <a:t>In this presentation you will learn:</a:t>
            </a:r>
          </a:p>
          <a:p>
            <a:pPr lvl="1" eaLnBrk="1" hangingPunct="1"/>
            <a:r>
              <a:rPr lang="en-US" altLang="en-US" dirty="0"/>
              <a:t>What amounts to Prohibited Action under the </a:t>
            </a:r>
            <a:r>
              <a:rPr lang="en-US" altLang="en-US" i="1" dirty="0"/>
              <a:t>Workers Compensation Act</a:t>
            </a:r>
            <a:r>
              <a:rPr lang="en-US" altLang="en-US" dirty="0"/>
              <a:t> </a:t>
            </a:r>
            <a:r>
              <a:rPr lang="en-US" altLang="en-US" i="1" dirty="0"/>
              <a:t>(Act)</a:t>
            </a:r>
          </a:p>
          <a:p>
            <a:pPr lvl="1" eaLnBrk="1" hangingPunct="1"/>
            <a:r>
              <a:rPr lang="en-US" altLang="en-US" dirty="0"/>
              <a:t>How WorkSafeBC addresses Prohibited Action complaints</a:t>
            </a:r>
          </a:p>
          <a:p>
            <a:pPr lvl="1" eaLnBrk="1" hangingPunct="1"/>
            <a:r>
              <a:rPr lang="en-US" altLang="en-US" dirty="0"/>
              <a:t>The applicable mediation, adjudication and appeals processes.</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a:t>Agenda</a:t>
            </a:r>
          </a:p>
        </p:txBody>
      </p:sp>
      <p:sp>
        <p:nvSpPr>
          <p:cNvPr id="7171" name="Rectangle 3"/>
          <p:cNvSpPr>
            <a:spLocks noGrp="1" noChangeArrowheads="1"/>
          </p:cNvSpPr>
          <p:nvPr>
            <p:ph type="body" idx="1"/>
          </p:nvPr>
        </p:nvSpPr>
        <p:spPr/>
        <p:txBody>
          <a:bodyPr/>
          <a:lstStyle/>
          <a:p>
            <a:pPr eaLnBrk="1" hangingPunct="1"/>
            <a:r>
              <a:rPr lang="en-US" altLang="en-US"/>
              <a:t>The two types of complaints</a:t>
            </a:r>
          </a:p>
          <a:p>
            <a:pPr eaLnBrk="1" hangingPunct="1"/>
            <a:r>
              <a:rPr lang="en-US" altLang="en-US"/>
              <a:t>Circumstances in which complaints arise</a:t>
            </a:r>
          </a:p>
          <a:p>
            <a:pPr eaLnBrk="1" hangingPunct="1"/>
            <a:r>
              <a:rPr lang="en-US" altLang="en-US"/>
              <a:t>Onus of proof on the parties</a:t>
            </a:r>
          </a:p>
          <a:p>
            <a:pPr eaLnBrk="1" hangingPunct="1"/>
            <a:r>
              <a:rPr lang="en-US" altLang="en-US"/>
              <a:t>Limitations on making complaints</a:t>
            </a:r>
          </a:p>
          <a:p>
            <a:pPr eaLnBrk="1" hangingPunct="1"/>
            <a:r>
              <a:rPr lang="en-US" altLang="en-US"/>
              <a:t>Process</a:t>
            </a:r>
          </a:p>
          <a:p>
            <a:pPr eaLnBrk="1" hangingPunct="1"/>
            <a:r>
              <a:rPr lang="en-US" altLang="en-US"/>
              <a:t>Remedies to complaints</a:t>
            </a:r>
          </a:p>
          <a:p>
            <a:pPr eaLnBrk="1" hangingPunct="1"/>
            <a:r>
              <a:rPr lang="en-US" altLang="en-US"/>
              <a:t>Enforcement</a:t>
            </a:r>
          </a:p>
          <a:p>
            <a:pPr eaLnBrk="1" hangingPunct="1"/>
            <a:endParaRPr lang="en-US" altLang="en-US"/>
          </a:p>
          <a:p>
            <a:pPr eaLnBrk="1" hangingPunct="1"/>
            <a:endParaRPr lang="en-US" altLang="en-US"/>
          </a:p>
          <a:p>
            <a:pPr eaLnBrk="1" hangingPunct="1"/>
            <a:endParaRPr lang="en-US" altLang="en-US"/>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a:t>Two Types of Complaints</a:t>
            </a:r>
          </a:p>
        </p:txBody>
      </p:sp>
      <p:sp>
        <p:nvSpPr>
          <p:cNvPr id="11267" name="Rectangle 3"/>
          <p:cNvSpPr>
            <a:spLocks noGrp="1" noChangeArrowheads="1"/>
          </p:cNvSpPr>
          <p:nvPr>
            <p:ph type="body" idx="1"/>
          </p:nvPr>
        </p:nvSpPr>
        <p:spPr/>
        <p:txBody>
          <a:bodyPr/>
          <a:lstStyle/>
          <a:p>
            <a:pPr eaLnBrk="1" hangingPunct="1">
              <a:buFont typeface="Wingdings" panose="05000000000000000000" pitchFamily="2" charset="2"/>
              <a:buNone/>
            </a:pPr>
            <a:endParaRPr lang="en-US" altLang="en-US"/>
          </a:p>
          <a:p>
            <a:pPr eaLnBrk="1" hangingPunct="1"/>
            <a:r>
              <a:rPr lang="en-US" altLang="en-US"/>
              <a:t>Failure to pay wages complaints </a:t>
            </a:r>
          </a:p>
          <a:p>
            <a:pPr eaLnBrk="1" hangingPunct="1"/>
            <a:r>
              <a:rPr lang="en-US" altLang="en-US"/>
              <a:t>Prohibited Action complaints</a:t>
            </a:r>
          </a:p>
          <a:p>
            <a:pPr eaLnBrk="1" hangingPunct="1">
              <a:buFont typeface="Wingdings" panose="05000000000000000000" pitchFamily="2" charset="2"/>
              <a:buNone/>
            </a:pPr>
            <a:endParaRPr lang="en-US" altLang="en-US"/>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a:t>When Does a Failure to Pay Wages Complaint Arise? </a:t>
            </a:r>
          </a:p>
        </p:txBody>
      </p:sp>
      <p:sp>
        <p:nvSpPr>
          <p:cNvPr id="445443" name="Rectangle 3"/>
          <p:cNvSpPr>
            <a:spLocks noGrp="1" noChangeArrowheads="1"/>
          </p:cNvSpPr>
          <p:nvPr>
            <p:ph type="body" idx="1"/>
          </p:nvPr>
        </p:nvSpPr>
        <p:spPr/>
        <p:txBody>
          <a:bodyPr/>
          <a:lstStyle/>
          <a:p>
            <a:pPr eaLnBrk="1" hangingPunct="1">
              <a:lnSpc>
                <a:spcPct val="80000"/>
              </a:lnSpc>
            </a:pPr>
            <a:r>
              <a:rPr lang="en-US" altLang="en-US" sz="2800" dirty="0"/>
              <a:t>When a worker is not paid for:</a:t>
            </a:r>
          </a:p>
          <a:p>
            <a:pPr eaLnBrk="1" hangingPunct="1">
              <a:lnSpc>
                <a:spcPct val="80000"/>
              </a:lnSpc>
            </a:pPr>
            <a:endParaRPr lang="en-US" altLang="en-US" sz="2400" dirty="0"/>
          </a:p>
          <a:p>
            <a:pPr lvl="1" eaLnBrk="1" hangingPunct="1">
              <a:lnSpc>
                <a:spcPct val="80000"/>
              </a:lnSpc>
            </a:pPr>
            <a:r>
              <a:rPr lang="en-US" altLang="en-US" sz="2400" dirty="0"/>
              <a:t>attending joint health and safety committee meetings and related duties as a member (s. 40(2))</a:t>
            </a:r>
            <a:endParaRPr lang="en-US" altLang="en-US" sz="2400" dirty="0">
              <a:ea typeface="Tahoma"/>
              <a:cs typeface="Tahoma"/>
            </a:endParaRPr>
          </a:p>
          <a:p>
            <a:pPr lvl="1" eaLnBrk="1" hangingPunct="1">
              <a:lnSpc>
                <a:spcPct val="80000"/>
              </a:lnSpc>
            </a:pPr>
            <a:r>
              <a:rPr lang="en-US" altLang="en-US" sz="2400" dirty="0"/>
              <a:t>educational leave for joint health and safety committee members (s. 41(3))</a:t>
            </a:r>
            <a:endParaRPr lang="en-US" altLang="en-US" sz="2400" dirty="0">
              <a:ea typeface="Tahoma"/>
              <a:cs typeface="Tahoma"/>
            </a:endParaRPr>
          </a:p>
          <a:p>
            <a:pPr lvl="1" eaLnBrk="1" hangingPunct="1">
              <a:lnSpc>
                <a:spcPct val="80000"/>
              </a:lnSpc>
            </a:pPr>
            <a:r>
              <a:rPr lang="en-US" altLang="en-US" sz="2400" dirty="0"/>
              <a:t>accompanying a WorkSafeBC officer on a workplace inspection (s. 78(4))</a:t>
            </a:r>
            <a:endParaRPr lang="en-US" altLang="en-US" sz="2400" dirty="0">
              <a:ea typeface="Tahoma"/>
              <a:cs typeface="Tahoma"/>
            </a:endParaRPr>
          </a:p>
          <a:p>
            <a:pPr lvl="1" eaLnBrk="1" hangingPunct="1">
              <a:lnSpc>
                <a:spcPct val="80000"/>
              </a:lnSpc>
            </a:pPr>
            <a:r>
              <a:rPr lang="en-US" altLang="en-US" sz="2400" dirty="0"/>
              <a:t>lay-off resulting from a WorkSafeBC stop work order (s. 93(1))  </a:t>
            </a:r>
            <a:endParaRPr lang="en-US" altLang="en-US" sz="2400" dirty="0">
              <a:ea typeface="Tahoma"/>
              <a:cs typeface="Tahoma"/>
            </a:endParaRPr>
          </a:p>
          <a:p>
            <a:pPr eaLnBrk="1" hangingPunct="1">
              <a:lnSpc>
                <a:spcPct val="80000"/>
              </a:lnSpc>
            </a:pPr>
            <a:endParaRPr lang="en-US" altLang="en-US" sz="2800" dirty="0"/>
          </a:p>
          <a:p>
            <a:pPr lvl="1" eaLnBrk="1" hangingPunct="1">
              <a:lnSpc>
                <a:spcPct val="80000"/>
              </a:lnSpc>
            </a:pPr>
            <a:endParaRPr lang="en-US"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445443">
                                            <p:txEl>
                                              <p:pRg st="2" end="2"/>
                                            </p:txEl>
                                          </p:spTgt>
                                        </p:tgtEl>
                                        <p:attrNameLst>
                                          <p:attrName>style.visibility</p:attrName>
                                        </p:attrNameLst>
                                      </p:cBhvr>
                                      <p:to>
                                        <p:strVal val="visible"/>
                                      </p:to>
                                    </p:set>
                                    <p:animEffect transition="in" filter="box(in)">
                                      <p:cBhvr>
                                        <p:cTn id="7" dur="1000"/>
                                        <p:tgtEl>
                                          <p:spTgt spid="445443">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445443">
                                            <p:txEl>
                                              <p:pRg st="3" end="3"/>
                                            </p:txEl>
                                          </p:spTgt>
                                        </p:tgtEl>
                                        <p:attrNameLst>
                                          <p:attrName>style.visibility</p:attrName>
                                        </p:attrNameLst>
                                      </p:cBhvr>
                                      <p:to>
                                        <p:strVal val="visible"/>
                                      </p:to>
                                    </p:set>
                                    <p:animEffect transition="in" filter="box(in)">
                                      <p:cBhvr>
                                        <p:cTn id="12" dur="1000"/>
                                        <p:tgtEl>
                                          <p:spTgt spid="445443">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445443">
                                            <p:txEl>
                                              <p:pRg st="4" end="4"/>
                                            </p:txEl>
                                          </p:spTgt>
                                        </p:tgtEl>
                                        <p:attrNameLst>
                                          <p:attrName>style.visibility</p:attrName>
                                        </p:attrNameLst>
                                      </p:cBhvr>
                                      <p:to>
                                        <p:strVal val="visible"/>
                                      </p:to>
                                    </p:set>
                                    <p:animEffect transition="in" filter="box(in)">
                                      <p:cBhvr>
                                        <p:cTn id="17" dur="1000"/>
                                        <p:tgtEl>
                                          <p:spTgt spid="44544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445443">
                                            <p:txEl>
                                              <p:pRg st="5" end="5"/>
                                            </p:txEl>
                                          </p:spTgt>
                                        </p:tgtEl>
                                        <p:attrNameLst>
                                          <p:attrName>style.visibility</p:attrName>
                                        </p:attrNameLst>
                                      </p:cBhvr>
                                      <p:to>
                                        <p:strVal val="visible"/>
                                      </p:to>
                                    </p:set>
                                    <p:animEffect transition="in" filter="box(in)">
                                      <p:cBhvr>
                                        <p:cTn id="22" dur="1000"/>
                                        <p:tgtEl>
                                          <p:spTgt spid="4454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a:t>When Does a Prohibited Action Complaint Arise?</a:t>
            </a:r>
          </a:p>
        </p:txBody>
      </p:sp>
      <p:sp>
        <p:nvSpPr>
          <p:cNvPr id="10243" name="Rectangle 3"/>
          <p:cNvSpPr>
            <a:spLocks noGrp="1" noChangeArrowheads="1"/>
          </p:cNvSpPr>
          <p:nvPr>
            <p:ph type="body" idx="1"/>
          </p:nvPr>
        </p:nvSpPr>
        <p:spPr>
          <a:xfrm>
            <a:off x="1182688" y="2042294"/>
            <a:ext cx="7772400" cy="4114800"/>
          </a:xfrm>
        </p:spPr>
        <p:txBody>
          <a:bodyPr/>
          <a:lstStyle/>
          <a:p>
            <a:pPr eaLnBrk="1" hangingPunct="1"/>
            <a:r>
              <a:rPr lang="en-US" altLang="en-US"/>
              <a:t>When an </a:t>
            </a:r>
            <a:r>
              <a:rPr lang="en-US" altLang="en-US" b="1" i="1"/>
              <a:t>employer retaliates</a:t>
            </a:r>
            <a:r>
              <a:rPr lang="en-US" altLang="en-US"/>
              <a:t> against a worker, as contemplated by section 47 of the Act, in response to a </a:t>
            </a:r>
            <a:r>
              <a:rPr lang="en-US" altLang="en-US" b="1" i="1"/>
              <a:t>worker’s communication of occupational health or safety concerns</a:t>
            </a:r>
            <a:r>
              <a:rPr lang="en-US" altLang="en-US" i="1"/>
              <a:t>,</a:t>
            </a:r>
            <a:r>
              <a:rPr lang="en-US" altLang="en-US"/>
              <a:t> as contemplated by section 48 of the Act.</a:t>
            </a:r>
          </a:p>
          <a:p>
            <a:pPr eaLnBrk="1" hangingPunct="1">
              <a:buFont typeface="Wingdings" panose="05000000000000000000" pitchFamily="2" charset="2"/>
              <a:buNone/>
            </a:pPr>
            <a:r>
              <a:rPr lang="en-US" altLang="en-US"/>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a:t>Workers’ Activities Under Section 48</a:t>
            </a:r>
          </a:p>
        </p:txBody>
      </p:sp>
      <p:sp>
        <p:nvSpPr>
          <p:cNvPr id="424963" name="Rectangle 3"/>
          <p:cNvSpPr>
            <a:spLocks noGrp="1" noChangeArrowheads="1"/>
          </p:cNvSpPr>
          <p:nvPr>
            <p:ph type="body" idx="1"/>
          </p:nvPr>
        </p:nvSpPr>
        <p:spPr/>
        <p:txBody>
          <a:bodyPr/>
          <a:lstStyle/>
          <a:p>
            <a:pPr eaLnBrk="1" hangingPunct="1">
              <a:lnSpc>
                <a:spcPct val="90000"/>
              </a:lnSpc>
            </a:pPr>
            <a:r>
              <a:rPr lang="en-US" altLang="en-US" sz="2400"/>
              <a:t>Where a worker, in the context of occupational health and safety matters regulated by WorkSafeBC</a:t>
            </a:r>
          </a:p>
          <a:p>
            <a:pPr eaLnBrk="1" hangingPunct="1">
              <a:lnSpc>
                <a:spcPct val="90000"/>
              </a:lnSpc>
              <a:buFont typeface="Wingdings" panose="05000000000000000000" pitchFamily="2" charset="2"/>
              <a:buNone/>
            </a:pPr>
            <a:r>
              <a:rPr lang="en-US" altLang="en-US" sz="2400"/>
              <a:t> </a:t>
            </a:r>
          </a:p>
          <a:p>
            <a:pPr lvl="1" eaLnBrk="1" hangingPunct="1">
              <a:lnSpc>
                <a:spcPct val="90000"/>
              </a:lnSpc>
            </a:pPr>
            <a:r>
              <a:rPr lang="en-US" altLang="en-US" sz="2400"/>
              <a:t>exercises any right (s. 48(a));</a:t>
            </a:r>
          </a:p>
          <a:p>
            <a:pPr lvl="1" eaLnBrk="1" hangingPunct="1">
              <a:lnSpc>
                <a:spcPct val="90000"/>
              </a:lnSpc>
            </a:pPr>
            <a:r>
              <a:rPr lang="en-US" altLang="en-US" sz="2400"/>
              <a:t>carrries out any duty (s. 48(a)); or</a:t>
            </a:r>
          </a:p>
          <a:p>
            <a:pPr lvl="1" eaLnBrk="1" hangingPunct="1">
              <a:lnSpc>
                <a:spcPct val="90000"/>
              </a:lnSpc>
            </a:pPr>
            <a:r>
              <a:rPr lang="en-US" altLang="en-US" sz="2400"/>
              <a:t>gives information to certain persons (s. 48(c))</a:t>
            </a:r>
          </a:p>
          <a:p>
            <a:pPr lvl="1" eaLnBrk="1" hangingPunct="1">
              <a:lnSpc>
                <a:spcPct val="90000"/>
              </a:lnSpc>
              <a:buFont typeface="Wingdings" panose="05000000000000000000" pitchFamily="2" charset="2"/>
              <a:buNone/>
            </a:pPr>
            <a:endParaRPr lang="en-US" altLang="en-US" sz="2400"/>
          </a:p>
          <a:p>
            <a:pPr eaLnBrk="1" hangingPunct="1">
              <a:lnSpc>
                <a:spcPct val="90000"/>
              </a:lnSpc>
              <a:buFont typeface="Wingdings" panose="05000000000000000000" pitchFamily="2" charset="2"/>
              <a:buNone/>
            </a:pPr>
            <a:r>
              <a:rPr lang="en-US" altLang="en-US" sz="2400"/>
              <a:t>	an employer cannot take or threaten to take retaliatory action against the worker.  </a:t>
            </a:r>
          </a:p>
          <a:p>
            <a:pPr eaLnBrk="1" hangingPunct="1">
              <a:lnSpc>
                <a:spcPct val="90000"/>
              </a:lnSpc>
              <a:buFont typeface="Wingdings" panose="05000000000000000000" pitchFamily="2" charset="2"/>
              <a:buNone/>
            </a:pPr>
            <a:r>
              <a:rPr lang="en-US" altLang="en-US" sz="2400"/>
              <a:t> </a:t>
            </a:r>
          </a:p>
        </p:txBody>
      </p:sp>
      <p:pic>
        <p:nvPicPr>
          <p:cNvPr id="11268" name="Picture 8" descr="MCj0234641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4176" y="2914564"/>
            <a:ext cx="152400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424963">
                                            <p:txEl>
                                              <p:pRg st="2" end="2"/>
                                            </p:txEl>
                                          </p:spTgt>
                                        </p:tgtEl>
                                        <p:attrNameLst>
                                          <p:attrName>style.visibility</p:attrName>
                                        </p:attrNameLst>
                                      </p:cBhvr>
                                      <p:to>
                                        <p:strVal val="visible"/>
                                      </p:to>
                                    </p:set>
                                    <p:animEffect transition="in" filter="box(in)">
                                      <p:cBhvr>
                                        <p:cTn id="7" dur="1000"/>
                                        <p:tgtEl>
                                          <p:spTgt spid="424963">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424963">
                                            <p:txEl>
                                              <p:pRg st="3" end="3"/>
                                            </p:txEl>
                                          </p:spTgt>
                                        </p:tgtEl>
                                        <p:attrNameLst>
                                          <p:attrName>style.visibility</p:attrName>
                                        </p:attrNameLst>
                                      </p:cBhvr>
                                      <p:to>
                                        <p:strVal val="visible"/>
                                      </p:to>
                                    </p:set>
                                    <p:animEffect transition="in" filter="box(in)">
                                      <p:cBhvr>
                                        <p:cTn id="12" dur="1000"/>
                                        <p:tgtEl>
                                          <p:spTgt spid="424963">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424963">
                                            <p:txEl>
                                              <p:pRg st="4" end="4"/>
                                            </p:txEl>
                                          </p:spTgt>
                                        </p:tgtEl>
                                        <p:attrNameLst>
                                          <p:attrName>style.visibility</p:attrName>
                                        </p:attrNameLst>
                                      </p:cBhvr>
                                      <p:to>
                                        <p:strVal val="visible"/>
                                      </p:to>
                                    </p:set>
                                    <p:animEffect transition="in" filter="box(in)">
                                      <p:cBhvr>
                                        <p:cTn id="17" dur="1000"/>
                                        <p:tgtEl>
                                          <p:spTgt spid="42496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424963">
                                            <p:txEl>
                                              <p:pRg st="6" end="6"/>
                                            </p:txEl>
                                          </p:spTgt>
                                        </p:tgtEl>
                                        <p:attrNameLst>
                                          <p:attrName>style.visibility</p:attrName>
                                        </p:attrNameLst>
                                      </p:cBhvr>
                                      <p:to>
                                        <p:strVal val="visible"/>
                                      </p:to>
                                    </p:set>
                                    <p:anim calcmode="lin" valueType="num">
                                      <p:cBhvr additive="base">
                                        <p:cTn id="22" dur="1000" fill="hold"/>
                                        <p:tgtEl>
                                          <p:spTgt spid="424963">
                                            <p:txEl>
                                              <p:pRg st="6" end="6"/>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42496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150938" y="214313"/>
            <a:ext cx="6324205" cy="1462087"/>
          </a:xfrm>
        </p:spPr>
        <p:txBody>
          <a:bodyPr/>
          <a:lstStyle/>
          <a:p>
            <a:r>
              <a:rPr lang="en-US" altLang="en-US" sz="3200"/>
              <a:t>Some Common Examples </a:t>
            </a:r>
            <a:br>
              <a:rPr lang="en-US" altLang="en-US" sz="3200"/>
            </a:br>
            <a:r>
              <a:rPr lang="en-US" altLang="en-US" sz="3200"/>
              <a:t>of Health and Safety Issues </a:t>
            </a:r>
            <a:endParaRPr lang="en-CA" altLang="en-US" sz="3200"/>
          </a:p>
        </p:txBody>
      </p:sp>
      <p:sp>
        <p:nvSpPr>
          <p:cNvPr id="13315" name="Content Placeholder 2"/>
          <p:cNvSpPr>
            <a:spLocks noGrp="1"/>
          </p:cNvSpPr>
          <p:nvPr>
            <p:ph idx="1"/>
          </p:nvPr>
        </p:nvSpPr>
        <p:spPr>
          <a:xfrm>
            <a:off x="1322388" y="1981200"/>
            <a:ext cx="7772400" cy="4114800"/>
          </a:xfrm>
        </p:spPr>
        <p:txBody>
          <a:bodyPr/>
          <a:lstStyle/>
          <a:p>
            <a:r>
              <a:rPr lang="en-US" altLang="en-US"/>
              <a:t>Refusal of Unsafe Work</a:t>
            </a:r>
          </a:p>
          <a:p>
            <a:r>
              <a:rPr lang="en-US" altLang="en-US"/>
              <a:t>“Bullying and Harassment”</a:t>
            </a:r>
          </a:p>
          <a:p>
            <a:r>
              <a:rPr lang="en-US" altLang="en-US"/>
              <a:t>Reporting of Breaches of the Occupational Health and Safety Regulation by Employer or Co-Workers</a:t>
            </a:r>
          </a:p>
          <a:p>
            <a:endParaRPr lang="en-CA" altLang="en-US"/>
          </a:p>
        </p:txBody>
      </p:sp>
      <p:pic>
        <p:nvPicPr>
          <p:cNvPr id="4" name="Picture 13" descr="MCBD06717_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4797425"/>
            <a:ext cx="1239838"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4" descr="MCj0234641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4876800"/>
            <a:ext cx="2667000" cy="159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5" descr="MCj0150443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81750" y="4876800"/>
            <a:ext cx="1752600" cy="159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z="4000"/>
              <a:t>General Circumstances in Which Complaints Arise – Section 48(c)</a:t>
            </a:r>
          </a:p>
        </p:txBody>
      </p:sp>
      <p:sp>
        <p:nvSpPr>
          <p:cNvPr id="431107" name="Rectangle 3"/>
          <p:cNvSpPr>
            <a:spLocks noGrp="1" noChangeArrowheads="1"/>
          </p:cNvSpPr>
          <p:nvPr>
            <p:ph type="body" idx="1"/>
          </p:nvPr>
        </p:nvSpPr>
        <p:spPr/>
        <p:txBody>
          <a:bodyPr/>
          <a:lstStyle/>
          <a:p>
            <a:pPr eaLnBrk="1" hangingPunct="1"/>
            <a:r>
              <a:rPr lang="en-US" altLang="en-US" sz="2400"/>
              <a:t>This subsection of the </a:t>
            </a:r>
            <a:r>
              <a:rPr lang="en-US" altLang="en-US" sz="2400" i="1"/>
              <a:t>Act</a:t>
            </a:r>
            <a:r>
              <a:rPr lang="en-US" altLang="en-US" sz="2400"/>
              <a:t> captures workers’ general giving of information about occupational health and safety matters to:</a:t>
            </a:r>
          </a:p>
          <a:p>
            <a:pPr eaLnBrk="1" hangingPunct="1">
              <a:buFont typeface="Wingdings" panose="05000000000000000000" pitchFamily="2" charset="2"/>
              <a:buNone/>
            </a:pPr>
            <a:endParaRPr lang="en-US" altLang="en-US" sz="2400"/>
          </a:p>
          <a:p>
            <a:pPr lvl="1" eaLnBrk="1" hangingPunct="1"/>
            <a:r>
              <a:rPr lang="en-US" altLang="en-US" sz="2400"/>
              <a:t>an employer </a:t>
            </a:r>
          </a:p>
          <a:p>
            <a:pPr lvl="1" eaLnBrk="1" hangingPunct="1"/>
            <a:r>
              <a:rPr lang="en-US" altLang="en-US" sz="2400"/>
              <a:t>another worker or union representing a worker</a:t>
            </a:r>
          </a:p>
          <a:p>
            <a:pPr lvl="1" eaLnBrk="1" hangingPunct="1"/>
            <a:r>
              <a:rPr lang="en-US" altLang="en-US" sz="2400"/>
              <a:t>a WorkSafeBC officer or any other person concerned with the administration of Part 2 of the </a:t>
            </a:r>
            <a:r>
              <a:rPr lang="en-US" altLang="en-US" sz="2400" i="1"/>
              <a:t>Act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431107">
                                            <p:txEl>
                                              <p:pRg st="2" end="2"/>
                                            </p:txEl>
                                          </p:spTgt>
                                        </p:tgtEl>
                                        <p:attrNameLst>
                                          <p:attrName>style.visibility</p:attrName>
                                        </p:attrNameLst>
                                      </p:cBhvr>
                                      <p:to>
                                        <p:strVal val="visible"/>
                                      </p:to>
                                    </p:set>
                                    <p:animEffect transition="in" filter="box(in)">
                                      <p:cBhvr>
                                        <p:cTn id="7" dur="1000"/>
                                        <p:tgtEl>
                                          <p:spTgt spid="431107">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431107">
                                            <p:txEl>
                                              <p:pRg st="3" end="3"/>
                                            </p:txEl>
                                          </p:spTgt>
                                        </p:tgtEl>
                                        <p:attrNameLst>
                                          <p:attrName>style.visibility</p:attrName>
                                        </p:attrNameLst>
                                      </p:cBhvr>
                                      <p:to>
                                        <p:strVal val="visible"/>
                                      </p:to>
                                    </p:set>
                                    <p:animEffect transition="in" filter="box(in)">
                                      <p:cBhvr>
                                        <p:cTn id="12" dur="1000"/>
                                        <p:tgtEl>
                                          <p:spTgt spid="431107">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431107">
                                            <p:txEl>
                                              <p:pRg st="4" end="4"/>
                                            </p:txEl>
                                          </p:spTgt>
                                        </p:tgtEl>
                                        <p:attrNameLst>
                                          <p:attrName>style.visibility</p:attrName>
                                        </p:attrNameLst>
                                      </p:cBhvr>
                                      <p:to>
                                        <p:strVal val="visible"/>
                                      </p:to>
                                    </p:set>
                                    <p:animEffect transition="in" filter="box(in)">
                                      <p:cBhvr>
                                        <p:cTn id="17" dur="1000"/>
                                        <p:tgtEl>
                                          <p:spTgt spid="4311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0175C-41B3-0A32-28DB-CD576145E283}"/>
              </a:ext>
            </a:extLst>
          </p:cNvPr>
          <p:cNvSpPr>
            <a:spLocks noGrp="1"/>
          </p:cNvSpPr>
          <p:nvPr>
            <p:ph type="title"/>
          </p:nvPr>
        </p:nvSpPr>
        <p:spPr/>
        <p:txBody>
          <a:bodyPr/>
          <a:lstStyle/>
          <a:p>
            <a:r>
              <a:rPr lang="en-US" dirty="0"/>
              <a:t>Our Mandate</a:t>
            </a:r>
          </a:p>
        </p:txBody>
      </p:sp>
      <p:sp>
        <p:nvSpPr>
          <p:cNvPr id="3" name="Content Placeholder 2">
            <a:extLst>
              <a:ext uri="{FF2B5EF4-FFF2-40B4-BE49-F238E27FC236}">
                <a16:creationId xmlns:a16="http://schemas.microsoft.com/office/drawing/2014/main" id="{F4DBAA8A-9227-CD71-F730-BB2A6541786D}"/>
              </a:ext>
            </a:extLst>
          </p:cNvPr>
          <p:cNvSpPr>
            <a:spLocks noGrp="1"/>
          </p:cNvSpPr>
          <p:nvPr>
            <p:ph idx="1"/>
          </p:nvPr>
        </p:nvSpPr>
        <p:spPr/>
        <p:txBody>
          <a:bodyPr/>
          <a:lstStyle/>
          <a:p>
            <a:r>
              <a:rPr lang="en-US" sz="2800" dirty="0"/>
              <a:t>The Workers’ Advisers Office is a Branch of the Ministry of Labour</a:t>
            </a:r>
          </a:p>
          <a:p>
            <a:r>
              <a:rPr lang="en-US" sz="2800" dirty="0"/>
              <a:t>Workers’ Compensation Act s. 351</a:t>
            </a:r>
          </a:p>
          <a:p>
            <a:r>
              <a:rPr lang="en-US" sz="2800" dirty="0"/>
              <a:t>Operates independently of WorkSafeBC</a:t>
            </a:r>
          </a:p>
          <a:p>
            <a:r>
              <a:rPr lang="en-US" sz="2800" dirty="0"/>
              <a:t>Free advice and assistance to workers, dependants and other parties regarding workers compensation.</a:t>
            </a:r>
          </a:p>
          <a:p>
            <a:r>
              <a:rPr lang="en-US" sz="2800" dirty="0"/>
              <a:t>Represent if there is merit</a:t>
            </a:r>
          </a:p>
          <a:p>
            <a:r>
              <a:rPr lang="en-US" sz="2800" dirty="0"/>
              <a:t>Training/mentoring to third parties</a:t>
            </a:r>
          </a:p>
        </p:txBody>
      </p:sp>
    </p:spTree>
    <p:extLst>
      <p:ext uri="{BB962C8B-B14F-4D97-AF65-F5344CB8AC3E}">
        <p14:creationId xmlns:p14="http://schemas.microsoft.com/office/powerpoint/2010/main" val="25929358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z="3600"/>
              <a:t>and the employer does something negative in response…</a:t>
            </a:r>
          </a:p>
        </p:txBody>
      </p:sp>
      <p:sp>
        <p:nvSpPr>
          <p:cNvPr id="422915" name="Rectangle 3"/>
          <p:cNvSpPr>
            <a:spLocks noGrp="1" noChangeArrowheads="1"/>
          </p:cNvSpPr>
          <p:nvPr>
            <p:ph type="body" idx="1"/>
          </p:nvPr>
        </p:nvSpPr>
        <p:spPr>
          <a:xfrm>
            <a:off x="1143000" y="2017713"/>
            <a:ext cx="6019800" cy="4383087"/>
          </a:xfrm>
        </p:spPr>
        <p:txBody>
          <a:bodyPr/>
          <a:lstStyle/>
          <a:p>
            <a:pPr eaLnBrk="1" hangingPunct="1">
              <a:lnSpc>
                <a:spcPct val="90000"/>
              </a:lnSpc>
              <a:buFont typeface="Wingdings" panose="05000000000000000000" pitchFamily="2" charset="2"/>
              <a:buNone/>
            </a:pPr>
            <a:endParaRPr lang="en-US" altLang="en-US" sz="2800"/>
          </a:p>
          <a:p>
            <a:pPr eaLnBrk="1" hangingPunct="1">
              <a:lnSpc>
                <a:spcPct val="90000"/>
              </a:lnSpc>
              <a:buFont typeface="Wingdings" panose="05000000000000000000" pitchFamily="2" charset="2"/>
              <a:buNone/>
            </a:pPr>
            <a:endParaRPr lang="en-US" altLang="en-US" sz="2800"/>
          </a:p>
          <a:p>
            <a:pPr eaLnBrk="1" hangingPunct="1">
              <a:lnSpc>
                <a:spcPct val="90000"/>
              </a:lnSpc>
              <a:buFont typeface="Wingdings" panose="05000000000000000000" pitchFamily="2" charset="2"/>
              <a:buNone/>
            </a:pPr>
            <a:endParaRPr lang="en-US" altLang="en-US" sz="2800"/>
          </a:p>
          <a:p>
            <a:pPr eaLnBrk="1" hangingPunct="1">
              <a:lnSpc>
                <a:spcPct val="90000"/>
              </a:lnSpc>
              <a:buFont typeface="Wingdings" panose="05000000000000000000" pitchFamily="2" charset="2"/>
              <a:buNone/>
            </a:pPr>
            <a:endParaRPr lang="en-US" altLang="en-US" sz="2800"/>
          </a:p>
          <a:p>
            <a:pPr eaLnBrk="1" hangingPunct="1">
              <a:lnSpc>
                <a:spcPct val="90000"/>
              </a:lnSpc>
              <a:buFont typeface="Wingdings" panose="05000000000000000000" pitchFamily="2" charset="2"/>
              <a:buNone/>
            </a:pPr>
            <a:endParaRPr lang="en-US" altLang="en-US" sz="2800"/>
          </a:p>
          <a:p>
            <a:pPr eaLnBrk="1" hangingPunct="1">
              <a:lnSpc>
                <a:spcPct val="90000"/>
              </a:lnSpc>
              <a:buFont typeface="Wingdings" panose="05000000000000000000" pitchFamily="2" charset="2"/>
              <a:buNone/>
            </a:pPr>
            <a:endParaRPr lang="en-US" altLang="en-US" sz="2800"/>
          </a:p>
          <a:p>
            <a:pPr eaLnBrk="1" hangingPunct="1">
              <a:lnSpc>
                <a:spcPct val="90000"/>
              </a:lnSpc>
              <a:buFont typeface="Wingdings" panose="05000000000000000000" pitchFamily="2" charset="2"/>
              <a:buNone/>
            </a:pPr>
            <a:endParaRPr lang="en-US" altLang="en-US" sz="3600"/>
          </a:p>
          <a:p>
            <a:pPr eaLnBrk="1" hangingPunct="1">
              <a:lnSpc>
                <a:spcPct val="90000"/>
              </a:lnSpc>
              <a:buFont typeface="Wingdings" panose="05000000000000000000" pitchFamily="2" charset="2"/>
              <a:buNone/>
            </a:pPr>
            <a:r>
              <a:rPr lang="en-US" altLang="en-US" sz="3600"/>
              <a:t>such as firing the worker…</a:t>
            </a:r>
          </a:p>
        </p:txBody>
      </p:sp>
      <p:pic>
        <p:nvPicPr>
          <p:cNvPr id="422916" name="Picture 4" descr="MCj0233402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981200"/>
            <a:ext cx="6477000" cy="333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22916"/>
                                        </p:tgtEl>
                                        <p:attrNameLst>
                                          <p:attrName>style.visibility</p:attrName>
                                        </p:attrNameLst>
                                      </p:cBhvr>
                                      <p:to>
                                        <p:strVal val="visible"/>
                                      </p:to>
                                    </p:set>
                                    <p:anim calcmode="lin" valueType="num">
                                      <p:cBhvr additive="base">
                                        <p:cTn id="7" dur="1000" fill="hold"/>
                                        <p:tgtEl>
                                          <p:spTgt spid="422916"/>
                                        </p:tgtEl>
                                        <p:attrNameLst>
                                          <p:attrName>ppt_x</p:attrName>
                                        </p:attrNameLst>
                                      </p:cBhvr>
                                      <p:tavLst>
                                        <p:tav tm="0">
                                          <p:val>
                                            <p:strVal val="0-#ppt_w/2"/>
                                          </p:val>
                                        </p:tav>
                                        <p:tav tm="100000">
                                          <p:val>
                                            <p:strVal val="#ppt_x"/>
                                          </p:val>
                                        </p:tav>
                                      </p:tavLst>
                                    </p:anim>
                                    <p:anim calcmode="lin" valueType="num">
                                      <p:cBhvr additive="base">
                                        <p:cTn id="8" dur="1000" fill="hold"/>
                                        <p:tgtEl>
                                          <p:spTgt spid="42291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nodeType="clickEffect">
                                  <p:stCondLst>
                                    <p:cond delay="0"/>
                                  </p:stCondLst>
                                  <p:childTnLst>
                                    <p:set>
                                      <p:cBhvr>
                                        <p:cTn id="12" dur="1" fill="hold">
                                          <p:stCondLst>
                                            <p:cond delay="0"/>
                                          </p:stCondLst>
                                        </p:cTn>
                                        <p:tgtEl>
                                          <p:spTgt spid="422915">
                                            <p:txEl>
                                              <p:pRg st="7" end="7"/>
                                            </p:txEl>
                                          </p:spTgt>
                                        </p:tgtEl>
                                        <p:attrNameLst>
                                          <p:attrName>style.visibility</p:attrName>
                                        </p:attrNameLst>
                                      </p:cBhvr>
                                      <p:to>
                                        <p:strVal val="visible"/>
                                      </p:to>
                                    </p:set>
                                    <p:animEffect transition="in" filter="box(in)">
                                      <p:cBhvr>
                                        <p:cTn id="13" dur="1000"/>
                                        <p:tgtEl>
                                          <p:spTgt spid="42291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a:t>Employer Retaliation Under Section 47</a:t>
            </a:r>
          </a:p>
        </p:txBody>
      </p:sp>
      <p:sp>
        <p:nvSpPr>
          <p:cNvPr id="425987" name="Rectangle 3"/>
          <p:cNvSpPr>
            <a:spLocks noGrp="1" noChangeArrowheads="1"/>
          </p:cNvSpPr>
          <p:nvPr>
            <p:ph type="body" idx="1"/>
          </p:nvPr>
        </p:nvSpPr>
        <p:spPr/>
        <p:txBody>
          <a:bodyPr/>
          <a:lstStyle/>
          <a:p>
            <a:pPr eaLnBrk="1" hangingPunct="1"/>
            <a:r>
              <a:rPr lang="en-US" altLang="en-US" sz="2800"/>
              <a:t>suspension, lay-off or dismissal</a:t>
            </a:r>
          </a:p>
          <a:p>
            <a:pPr eaLnBrk="1" hangingPunct="1"/>
            <a:r>
              <a:rPr lang="en-US" altLang="en-US" sz="2800"/>
              <a:t>demotion or loss of opportunity for promotion</a:t>
            </a:r>
          </a:p>
          <a:p>
            <a:pPr eaLnBrk="1" hangingPunct="1"/>
            <a:r>
              <a:rPr lang="en-US" altLang="en-US" sz="2800"/>
              <a:t>transfer of duties, change of workplace location, change in working hours or reduction in wages</a:t>
            </a:r>
          </a:p>
          <a:p>
            <a:pPr eaLnBrk="1" hangingPunct="1"/>
            <a:r>
              <a:rPr lang="en-US" altLang="en-US" sz="2800"/>
              <a:t>imposition of any discipline, reprimand or other penalty</a:t>
            </a:r>
          </a:p>
          <a:p>
            <a:pPr eaLnBrk="1" hangingPunct="1"/>
            <a:r>
              <a:rPr lang="en-US" altLang="en-US" sz="2800"/>
              <a:t>coercion or intimidation</a:t>
            </a:r>
          </a:p>
          <a:p>
            <a:pPr eaLnBrk="1" hangingPunct="1"/>
            <a:endParaRPr lang="en-US" altLang="en-US" sz="2800"/>
          </a:p>
          <a:p>
            <a:pPr eaLnBrk="1" hangingPunct="1"/>
            <a:endParaRPr lang="en-US" altLang="en-US" sz="2800"/>
          </a:p>
          <a:p>
            <a:pPr eaLnBrk="1" hangingPunct="1"/>
            <a:endParaRPr lang="en-US" altLang="en-US" sz="2800"/>
          </a:p>
          <a:p>
            <a:pPr eaLnBrk="1" hangingPunct="1"/>
            <a:endParaRPr lang="en-US" altLang="en-US" sz="2800"/>
          </a:p>
        </p:txBody>
      </p:sp>
      <p:pic>
        <p:nvPicPr>
          <p:cNvPr id="18436" name="Picture 4" descr="MCj0233402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29400" y="914400"/>
            <a:ext cx="2209800" cy="152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425987">
                                            <p:txEl>
                                              <p:pRg st="0" end="0"/>
                                            </p:txEl>
                                          </p:spTgt>
                                        </p:tgtEl>
                                        <p:attrNameLst>
                                          <p:attrName>style.visibility</p:attrName>
                                        </p:attrNameLst>
                                      </p:cBhvr>
                                      <p:to>
                                        <p:strVal val="visible"/>
                                      </p:to>
                                    </p:set>
                                    <p:animEffect transition="in" filter="box(in)">
                                      <p:cBhvr>
                                        <p:cTn id="7" dur="1000"/>
                                        <p:tgtEl>
                                          <p:spTgt spid="4259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425987">
                                            <p:txEl>
                                              <p:pRg st="1" end="1"/>
                                            </p:txEl>
                                          </p:spTgt>
                                        </p:tgtEl>
                                        <p:attrNameLst>
                                          <p:attrName>style.visibility</p:attrName>
                                        </p:attrNameLst>
                                      </p:cBhvr>
                                      <p:to>
                                        <p:strVal val="visible"/>
                                      </p:to>
                                    </p:set>
                                    <p:animEffect transition="in" filter="box(in)">
                                      <p:cBhvr>
                                        <p:cTn id="12" dur="1000"/>
                                        <p:tgtEl>
                                          <p:spTgt spid="4259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425987">
                                            <p:txEl>
                                              <p:pRg st="2" end="2"/>
                                            </p:txEl>
                                          </p:spTgt>
                                        </p:tgtEl>
                                        <p:attrNameLst>
                                          <p:attrName>style.visibility</p:attrName>
                                        </p:attrNameLst>
                                      </p:cBhvr>
                                      <p:to>
                                        <p:strVal val="visible"/>
                                      </p:to>
                                    </p:set>
                                    <p:animEffect transition="in" filter="box(in)">
                                      <p:cBhvr>
                                        <p:cTn id="17" dur="1000"/>
                                        <p:tgtEl>
                                          <p:spTgt spid="4259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425987">
                                            <p:txEl>
                                              <p:pRg st="3" end="3"/>
                                            </p:txEl>
                                          </p:spTgt>
                                        </p:tgtEl>
                                        <p:attrNameLst>
                                          <p:attrName>style.visibility</p:attrName>
                                        </p:attrNameLst>
                                      </p:cBhvr>
                                      <p:to>
                                        <p:strVal val="visible"/>
                                      </p:to>
                                    </p:set>
                                    <p:animEffect transition="in" filter="box(in)">
                                      <p:cBhvr>
                                        <p:cTn id="22" dur="1000"/>
                                        <p:tgtEl>
                                          <p:spTgt spid="42598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425987">
                                            <p:txEl>
                                              <p:pRg st="4" end="4"/>
                                            </p:txEl>
                                          </p:spTgt>
                                        </p:tgtEl>
                                        <p:attrNameLst>
                                          <p:attrName>style.visibility</p:attrName>
                                        </p:attrNameLst>
                                      </p:cBhvr>
                                      <p:to>
                                        <p:strVal val="visible"/>
                                      </p:to>
                                    </p:set>
                                    <p:animEffect transition="in" filter="box(in)">
                                      <p:cBhvr>
                                        <p:cTn id="27" dur="1000"/>
                                        <p:tgtEl>
                                          <p:spTgt spid="4259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a:t>this may result.</a:t>
            </a:r>
          </a:p>
        </p:txBody>
      </p:sp>
      <p:pic>
        <p:nvPicPr>
          <p:cNvPr id="19459" name="Picture 4" descr="Picture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057400"/>
            <a:ext cx="370205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3945" name="Picture 9" descr="t_3-worksafebc-logo-col">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3276600"/>
            <a:ext cx="3810000"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423945"/>
                                        </p:tgtEl>
                                        <p:attrNameLst>
                                          <p:attrName>style.visibility</p:attrName>
                                        </p:attrNameLst>
                                      </p:cBhvr>
                                      <p:to>
                                        <p:strVal val="visible"/>
                                      </p:to>
                                    </p:set>
                                    <p:animEffect transition="in" filter="box(in)">
                                      <p:cBhvr>
                                        <p:cTn id="7" dur="500"/>
                                        <p:tgtEl>
                                          <p:spTgt spid="4239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a:t>Onus of Proof on the Worker</a:t>
            </a:r>
          </a:p>
        </p:txBody>
      </p:sp>
      <p:sp>
        <p:nvSpPr>
          <p:cNvPr id="20483" name="Rectangle 3"/>
          <p:cNvSpPr>
            <a:spLocks noGrp="1" noChangeArrowheads="1"/>
          </p:cNvSpPr>
          <p:nvPr>
            <p:ph type="body" idx="1"/>
          </p:nvPr>
        </p:nvSpPr>
        <p:spPr/>
        <p:txBody>
          <a:bodyPr/>
          <a:lstStyle/>
          <a:p>
            <a:pPr eaLnBrk="1" hangingPunct="1">
              <a:lnSpc>
                <a:spcPct val="90000"/>
              </a:lnSpc>
            </a:pPr>
            <a:endParaRPr lang="en-US" altLang="en-US"/>
          </a:p>
          <a:p>
            <a:pPr eaLnBrk="1" hangingPunct="1">
              <a:lnSpc>
                <a:spcPct val="90000"/>
              </a:lnSpc>
            </a:pPr>
            <a:r>
              <a:rPr lang="en-US" altLang="en-US"/>
              <a:t>Worker must provide sufficient evidence to establish a </a:t>
            </a:r>
            <a:r>
              <a:rPr lang="en-US" altLang="en-US" i="1"/>
              <a:t>prima facie</a:t>
            </a:r>
            <a:r>
              <a:rPr lang="en-US" altLang="en-US"/>
              <a:t> case </a:t>
            </a:r>
          </a:p>
          <a:p>
            <a:pPr eaLnBrk="1" hangingPunct="1">
              <a:lnSpc>
                <a:spcPct val="90000"/>
              </a:lnSpc>
              <a:buFont typeface="Wingdings" panose="05000000000000000000" pitchFamily="2" charset="2"/>
              <a:buNone/>
            </a:pPr>
            <a:endParaRPr lang="en-US" altLang="en-US"/>
          </a:p>
          <a:p>
            <a:pPr eaLnBrk="1" hangingPunct="1">
              <a:lnSpc>
                <a:spcPct val="90000"/>
              </a:lnSpc>
            </a:pPr>
            <a:r>
              <a:rPr lang="en-US" altLang="en-US"/>
              <a:t>A </a:t>
            </a:r>
            <a:r>
              <a:rPr lang="en-US" altLang="en-US" i="1"/>
              <a:t>prima facie</a:t>
            </a:r>
            <a:r>
              <a:rPr lang="en-US" altLang="en-US"/>
              <a:t> case is a bare outline of a complaint that will prevail until contradicted and overcome by other evidence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a:t>Onus of Proof on the Employer</a:t>
            </a:r>
          </a:p>
        </p:txBody>
      </p:sp>
      <p:sp>
        <p:nvSpPr>
          <p:cNvPr id="435203" name="Rectangle 3"/>
          <p:cNvSpPr>
            <a:spLocks noGrp="1" noChangeArrowheads="1"/>
          </p:cNvSpPr>
          <p:nvPr>
            <p:ph type="body" idx="1"/>
          </p:nvPr>
        </p:nvSpPr>
        <p:spPr/>
        <p:txBody>
          <a:bodyPr/>
          <a:lstStyle/>
          <a:p>
            <a:pPr eaLnBrk="1" hangingPunct="1">
              <a:lnSpc>
                <a:spcPct val="90000"/>
              </a:lnSpc>
            </a:pPr>
            <a:r>
              <a:rPr lang="en-US" altLang="en-US" sz="2800"/>
              <a:t>There is a reverse onus on the employer (s. 49(4))</a:t>
            </a:r>
          </a:p>
          <a:p>
            <a:pPr eaLnBrk="1" hangingPunct="1">
              <a:lnSpc>
                <a:spcPct val="90000"/>
              </a:lnSpc>
            </a:pPr>
            <a:r>
              <a:rPr lang="en-US" altLang="en-US" sz="2800"/>
              <a:t>The employer can meet this onus, by proving on a balance of probabilities that:</a:t>
            </a:r>
          </a:p>
          <a:p>
            <a:pPr eaLnBrk="1" hangingPunct="1">
              <a:lnSpc>
                <a:spcPct val="90000"/>
              </a:lnSpc>
              <a:buFont typeface="Wingdings" panose="05000000000000000000" pitchFamily="2" charset="2"/>
              <a:buNone/>
            </a:pPr>
            <a:endParaRPr lang="en-US" altLang="en-US" sz="2800"/>
          </a:p>
          <a:p>
            <a:pPr lvl="1" eaLnBrk="1" hangingPunct="1">
              <a:lnSpc>
                <a:spcPct val="90000"/>
              </a:lnSpc>
            </a:pPr>
            <a:r>
              <a:rPr lang="en-US" altLang="en-US" sz="2400"/>
              <a:t>its actions are not captured by s. 47; </a:t>
            </a:r>
          </a:p>
          <a:p>
            <a:pPr lvl="1" eaLnBrk="1" hangingPunct="1">
              <a:lnSpc>
                <a:spcPct val="90000"/>
              </a:lnSpc>
            </a:pPr>
            <a:r>
              <a:rPr lang="en-US" altLang="en-US" sz="2400"/>
              <a:t>the worker’s activities are not captured by s. 48; or</a:t>
            </a:r>
          </a:p>
          <a:p>
            <a:pPr lvl="1" eaLnBrk="1" hangingPunct="1">
              <a:lnSpc>
                <a:spcPct val="90000"/>
              </a:lnSpc>
            </a:pPr>
            <a:r>
              <a:rPr lang="en-US" altLang="en-US" sz="2400"/>
              <a:t>its actions were not motivated by considerations of the worker’s health and safety activities. </a:t>
            </a:r>
          </a:p>
          <a:p>
            <a:pPr eaLnBrk="1" hangingPunct="1">
              <a:lnSpc>
                <a:spcPct val="90000"/>
              </a:lnSpc>
            </a:pPr>
            <a:endParaRPr lang="en-US" alt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35203">
                                            <p:txEl>
                                              <p:pRg st="3" end="3"/>
                                            </p:txEl>
                                          </p:spTgt>
                                        </p:tgtEl>
                                        <p:attrNameLst>
                                          <p:attrName>style.visibility</p:attrName>
                                        </p:attrNameLst>
                                      </p:cBhvr>
                                      <p:to>
                                        <p:strVal val="visible"/>
                                      </p:to>
                                    </p:set>
                                    <p:anim calcmode="lin" valueType="num">
                                      <p:cBhvr additive="base">
                                        <p:cTn id="7" dur="1000" fill="hold"/>
                                        <p:tgtEl>
                                          <p:spTgt spid="435203">
                                            <p:txEl>
                                              <p:pRg st="3" end="3"/>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4352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35203">
                                            <p:txEl>
                                              <p:pRg st="4" end="4"/>
                                            </p:txEl>
                                          </p:spTgt>
                                        </p:tgtEl>
                                        <p:attrNameLst>
                                          <p:attrName>style.visibility</p:attrName>
                                        </p:attrNameLst>
                                      </p:cBhvr>
                                      <p:to>
                                        <p:strVal val="visible"/>
                                      </p:to>
                                    </p:set>
                                    <p:anim calcmode="lin" valueType="num">
                                      <p:cBhvr additive="base">
                                        <p:cTn id="13" dur="1000" fill="hold"/>
                                        <p:tgtEl>
                                          <p:spTgt spid="435203">
                                            <p:txEl>
                                              <p:pRg st="4" end="4"/>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43520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35203">
                                            <p:txEl>
                                              <p:pRg st="5" end="5"/>
                                            </p:txEl>
                                          </p:spTgt>
                                        </p:tgtEl>
                                        <p:attrNameLst>
                                          <p:attrName>style.visibility</p:attrName>
                                        </p:attrNameLst>
                                      </p:cBhvr>
                                      <p:to>
                                        <p:strVal val="visible"/>
                                      </p:to>
                                    </p:set>
                                    <p:anim calcmode="lin" valueType="num">
                                      <p:cBhvr additive="base">
                                        <p:cTn id="19" dur="1000" fill="hold"/>
                                        <p:tgtEl>
                                          <p:spTgt spid="435203">
                                            <p:txEl>
                                              <p:pRg st="5" end="5"/>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43520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a:t>“Taint” Principle</a:t>
            </a:r>
            <a:endParaRPr lang="en-CA" altLang="en-US"/>
          </a:p>
        </p:txBody>
      </p:sp>
      <p:sp>
        <p:nvSpPr>
          <p:cNvPr id="23555" name="Content Placeholder 2"/>
          <p:cNvSpPr>
            <a:spLocks noGrp="1"/>
          </p:cNvSpPr>
          <p:nvPr>
            <p:ph idx="1"/>
          </p:nvPr>
        </p:nvSpPr>
        <p:spPr/>
        <p:txBody>
          <a:bodyPr/>
          <a:lstStyle/>
          <a:p>
            <a:r>
              <a:rPr lang="en-US" altLang="en-US" sz="2000"/>
              <a:t>The “taint” principle requires that in order to discharge the burden of proof under section 49(3) of the Act, the employer must prove that in no part were its actions under section 47 of the Act tainted by the worker taking any of the actions set out under section 48 of the Act.</a:t>
            </a:r>
            <a:endParaRPr lang="en-CA" altLang="en-US" sz="2000"/>
          </a:p>
          <a:p>
            <a:r>
              <a:rPr lang="en-US" altLang="en-US" sz="2000"/>
              <a:t>The employer must demonstrate that its reasons for taking action against the worker were not related to any of the prohibited grounds in Section 48. This means that the employer cannot shield itself by pointing to proper cause, or what may be a valid business reason for the impugned conduct, where there is also evidence of a prohibited action. </a:t>
            </a:r>
            <a:endParaRPr lang="en-CA" altLang="en-US" sz="2000"/>
          </a:p>
          <a:p>
            <a:endParaRPr lang="en-CA"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a:t>Statutory Time Limitations on Making Complaints</a:t>
            </a:r>
          </a:p>
        </p:txBody>
      </p:sp>
      <p:sp>
        <p:nvSpPr>
          <p:cNvPr id="446467" name="Rectangle 3"/>
          <p:cNvSpPr>
            <a:spLocks noGrp="1" noChangeArrowheads="1"/>
          </p:cNvSpPr>
          <p:nvPr>
            <p:ph type="body" idx="1"/>
          </p:nvPr>
        </p:nvSpPr>
        <p:spPr/>
        <p:txBody>
          <a:bodyPr/>
          <a:lstStyle/>
          <a:p>
            <a:pPr eaLnBrk="1" hangingPunct="1">
              <a:lnSpc>
                <a:spcPct val="90000"/>
              </a:lnSpc>
            </a:pPr>
            <a:r>
              <a:rPr lang="en-US" altLang="en-US" b="1" dirty="0"/>
              <a:t>Time Limits</a:t>
            </a:r>
            <a:r>
              <a:rPr lang="en-US" altLang="en-US" dirty="0"/>
              <a:t> – 1 year for Prohibited  Action / 60 days for failure to pay wages</a:t>
            </a:r>
          </a:p>
          <a:p>
            <a:pPr eaLnBrk="1" hangingPunct="1">
              <a:lnSpc>
                <a:spcPct val="90000"/>
              </a:lnSpc>
            </a:pPr>
            <a:r>
              <a:rPr lang="en-US" altLang="en-US" b="1" dirty="0"/>
              <a:t>Grievance</a:t>
            </a:r>
            <a:r>
              <a:rPr lang="en-US" altLang="en-US" dirty="0"/>
              <a:t> – A worker must choose whether to grieve or file a complaint</a:t>
            </a:r>
            <a:endParaRPr lang="en-US" altLang="en-US" dirty="0">
              <a:ea typeface="Tahoma"/>
              <a:cs typeface="Tahoma"/>
            </a:endParaRPr>
          </a:p>
          <a:p>
            <a:pPr eaLnBrk="1" hangingPunct="1">
              <a:lnSpc>
                <a:spcPct val="90000"/>
              </a:lnSpc>
            </a:pPr>
            <a:r>
              <a:rPr lang="en-US" altLang="en-US" b="1" dirty="0"/>
              <a:t>Settled / Withdrawn</a:t>
            </a:r>
            <a:r>
              <a:rPr lang="en-US" altLang="en-US" dirty="0"/>
              <a:t> – WorkSafeBC must determine whether the complaint has been settled or withdrawn </a:t>
            </a:r>
            <a:endParaRPr lang="en-US" altLang="en-US" dirty="0">
              <a:ea typeface="Tahoma"/>
              <a:cs typeface="Tahoma"/>
            </a:endParaRPr>
          </a:p>
          <a:p>
            <a:pPr lvl="1" eaLnBrk="1" hangingPunct="1">
              <a:lnSpc>
                <a:spcPct val="90000"/>
              </a:lnSpc>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46467">
                                            <p:txEl>
                                              <p:pRg st="0" end="0"/>
                                            </p:txEl>
                                          </p:spTgt>
                                        </p:tgtEl>
                                        <p:attrNameLst>
                                          <p:attrName>style.visibility</p:attrName>
                                        </p:attrNameLst>
                                      </p:cBhvr>
                                      <p:to>
                                        <p:strVal val="visible"/>
                                      </p:to>
                                    </p:set>
                                    <p:anim calcmode="lin" valueType="num">
                                      <p:cBhvr additive="base">
                                        <p:cTn id="7" dur="1000" fill="hold"/>
                                        <p:tgtEl>
                                          <p:spTgt spid="446467">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4464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46467">
                                            <p:txEl>
                                              <p:pRg st="1" end="1"/>
                                            </p:txEl>
                                          </p:spTgt>
                                        </p:tgtEl>
                                        <p:attrNameLst>
                                          <p:attrName>style.visibility</p:attrName>
                                        </p:attrNameLst>
                                      </p:cBhvr>
                                      <p:to>
                                        <p:strVal val="visible"/>
                                      </p:to>
                                    </p:set>
                                    <p:anim calcmode="lin" valueType="num">
                                      <p:cBhvr additive="base">
                                        <p:cTn id="13" dur="1000" fill="hold"/>
                                        <p:tgtEl>
                                          <p:spTgt spid="446467">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4464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46467">
                                            <p:txEl>
                                              <p:pRg st="2" end="2"/>
                                            </p:txEl>
                                          </p:spTgt>
                                        </p:tgtEl>
                                        <p:attrNameLst>
                                          <p:attrName>style.visibility</p:attrName>
                                        </p:attrNameLst>
                                      </p:cBhvr>
                                      <p:to>
                                        <p:strVal val="visible"/>
                                      </p:to>
                                    </p:set>
                                    <p:anim calcmode="lin" valueType="num">
                                      <p:cBhvr additive="base">
                                        <p:cTn id="19" dur="1000" fill="hold"/>
                                        <p:tgtEl>
                                          <p:spTgt spid="446467">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44646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a:t>Process</a:t>
            </a:r>
          </a:p>
        </p:txBody>
      </p:sp>
      <p:sp>
        <p:nvSpPr>
          <p:cNvPr id="25603" name="Rectangle 3"/>
          <p:cNvSpPr>
            <a:spLocks noGrp="1" noChangeArrowheads="1"/>
          </p:cNvSpPr>
          <p:nvPr>
            <p:ph type="body" idx="1"/>
          </p:nvPr>
        </p:nvSpPr>
        <p:spPr/>
        <p:txBody>
          <a:bodyPr/>
          <a:lstStyle/>
          <a:p>
            <a:pPr eaLnBrk="1" hangingPunct="1"/>
            <a:endParaRPr lang="en-US" altLang="en-US"/>
          </a:p>
          <a:p>
            <a:pPr eaLnBrk="1" hangingPunct="1"/>
            <a:r>
              <a:rPr lang="en-US" altLang="en-US"/>
              <a:t>Investigation by Prevention Officer</a:t>
            </a:r>
            <a:endParaRPr lang="en-US" altLang="en-US">
              <a:ea typeface="Tahoma"/>
              <a:cs typeface="Tahoma"/>
            </a:endParaRPr>
          </a:p>
          <a:p>
            <a:pPr eaLnBrk="1" hangingPunct="1">
              <a:buFont typeface="Wingdings" panose="05000000000000000000" pitchFamily="2" charset="2"/>
              <a:buNone/>
            </a:pPr>
            <a:endParaRPr lang="en-US" altLang="en-US"/>
          </a:p>
          <a:p>
            <a:pPr eaLnBrk="1" hangingPunct="1"/>
            <a:r>
              <a:rPr lang="en-US" altLang="en-US"/>
              <a:t>Mediation by external service provider</a:t>
            </a:r>
            <a:endParaRPr lang="en-US" altLang="en-US">
              <a:ea typeface="Tahoma"/>
              <a:cs typeface="Tahoma"/>
            </a:endParaRPr>
          </a:p>
          <a:p>
            <a:pPr eaLnBrk="1" hangingPunct="1">
              <a:buFont typeface="Wingdings" panose="05000000000000000000" pitchFamily="2" charset="2"/>
              <a:buNone/>
            </a:pPr>
            <a:endParaRPr lang="en-US" altLang="en-US"/>
          </a:p>
          <a:p>
            <a:pPr eaLnBrk="1" hangingPunct="1"/>
            <a:r>
              <a:rPr lang="en-US" altLang="en-US"/>
              <a:t>Adjudication by a Legal Adjudicative Officer (LAO)</a:t>
            </a:r>
            <a:endParaRPr lang="en-US" altLang="en-US">
              <a:ea typeface="Tahoma"/>
              <a:cs typeface="Tahoma"/>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err="1"/>
              <a:t>WorkSafeBC</a:t>
            </a:r>
            <a:r>
              <a:rPr lang="en-US" altLang="en-US"/>
              <a:t> Investigation</a:t>
            </a:r>
            <a:endParaRPr lang="en-CA" altLang="en-US"/>
          </a:p>
        </p:txBody>
      </p:sp>
      <p:sp>
        <p:nvSpPr>
          <p:cNvPr id="26627" name="Content Placeholder 2"/>
          <p:cNvSpPr>
            <a:spLocks noGrp="1"/>
          </p:cNvSpPr>
          <p:nvPr>
            <p:ph idx="1"/>
          </p:nvPr>
        </p:nvSpPr>
        <p:spPr/>
        <p:txBody>
          <a:bodyPr/>
          <a:lstStyle/>
          <a:p>
            <a:r>
              <a:rPr lang="en-US" altLang="en-US" sz="2400" dirty="0"/>
              <a:t>A Prevention Officer will review the complaint for completeness and may carry out further inquiries. </a:t>
            </a:r>
          </a:p>
          <a:p>
            <a:r>
              <a:rPr lang="en-US" altLang="en-US" sz="2400" dirty="0"/>
              <a:t>The Prevention Officer, if satisfied that the complaint is complete and within the jurisdiction of the </a:t>
            </a:r>
            <a:r>
              <a:rPr lang="en-US" altLang="en-US" sz="2400" i="1" dirty="0"/>
              <a:t>Act</a:t>
            </a:r>
            <a:r>
              <a:rPr lang="en-US" altLang="en-US" sz="2400" dirty="0"/>
              <a:t>, will refer it to the Prohibited Action Adjudication Team in the Associate General Counsel Department (AGCD) of WorkSafeBC. </a:t>
            </a:r>
            <a:endParaRPr lang="en-US" altLang="en-US" sz="2400" dirty="0">
              <a:ea typeface="Tahoma"/>
              <a:cs typeface="Tahoma"/>
            </a:endParaRPr>
          </a:p>
          <a:p>
            <a:r>
              <a:rPr lang="en-US" altLang="en-US" sz="2400" dirty="0"/>
              <a:t>Typically mediation is offered when the complaint is received by the AGCD. </a:t>
            </a:r>
            <a:endParaRPr lang="en-CA" altLang="en-US" sz="2400" dirty="0"/>
          </a:p>
          <a:p>
            <a:endParaRPr lang="en-CA"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a:t>Mediation</a:t>
            </a:r>
            <a:endParaRPr lang="en-CA" altLang="en-US"/>
          </a:p>
        </p:txBody>
      </p:sp>
      <p:sp>
        <p:nvSpPr>
          <p:cNvPr id="27651" name="Content Placeholder 2"/>
          <p:cNvSpPr>
            <a:spLocks noGrp="1"/>
          </p:cNvSpPr>
          <p:nvPr>
            <p:ph idx="1"/>
          </p:nvPr>
        </p:nvSpPr>
        <p:spPr/>
        <p:txBody>
          <a:bodyPr/>
          <a:lstStyle/>
          <a:p>
            <a:r>
              <a:rPr lang="en-US" altLang="en-US" sz="2800" dirty="0"/>
              <a:t>The worker and employer will be offered a referral to mediation.</a:t>
            </a:r>
            <a:endParaRPr lang="en-US" altLang="en-US" sz="2800" dirty="0">
              <a:ea typeface="Tahoma"/>
              <a:cs typeface="Tahoma"/>
            </a:endParaRPr>
          </a:p>
          <a:p>
            <a:r>
              <a:rPr lang="en-US" altLang="en-US" sz="2800" dirty="0"/>
              <a:t>The mediation process is entirely voluntary and requires agreement by both parties to participate.</a:t>
            </a:r>
            <a:endParaRPr lang="en-US" altLang="en-US" sz="2800" dirty="0">
              <a:ea typeface="Tahoma"/>
              <a:cs typeface="Tahoma"/>
            </a:endParaRPr>
          </a:p>
          <a:p>
            <a:r>
              <a:rPr lang="en-US" altLang="en-US" sz="2800" dirty="0"/>
              <a:t>WorkSafeBC appoints an external mediation provider.</a:t>
            </a:r>
            <a:endParaRPr lang="en-US" altLang="en-US" sz="2800" dirty="0">
              <a:ea typeface="Tahoma"/>
              <a:cs typeface="Tahoma"/>
            </a:endParaRPr>
          </a:p>
          <a:p>
            <a:r>
              <a:rPr lang="en-US" altLang="en-US" sz="2800" dirty="0"/>
              <a:t>Variety of different mediators – sometimes with different processes!</a:t>
            </a:r>
            <a:endParaRPr lang="en-CA" alt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7BDC1-F4F6-BC2A-8C7B-C42A8DCFDF36}"/>
              </a:ext>
            </a:extLst>
          </p:cNvPr>
          <p:cNvSpPr>
            <a:spLocks noGrp="1"/>
          </p:cNvSpPr>
          <p:nvPr>
            <p:ph type="title"/>
          </p:nvPr>
        </p:nvSpPr>
        <p:spPr/>
        <p:txBody>
          <a:bodyPr/>
          <a:lstStyle/>
          <a:p>
            <a:r>
              <a:rPr lang="en-US" dirty="0"/>
              <a:t>When to refer clients to WAO</a:t>
            </a:r>
          </a:p>
        </p:txBody>
      </p:sp>
      <p:sp>
        <p:nvSpPr>
          <p:cNvPr id="3" name="Content Placeholder 2">
            <a:extLst>
              <a:ext uri="{FF2B5EF4-FFF2-40B4-BE49-F238E27FC236}">
                <a16:creationId xmlns:a16="http://schemas.microsoft.com/office/drawing/2014/main" id="{12E64658-F49E-CE0D-02A5-822E9B8305B6}"/>
              </a:ext>
            </a:extLst>
          </p:cNvPr>
          <p:cNvSpPr>
            <a:spLocks noGrp="1"/>
          </p:cNvSpPr>
          <p:nvPr>
            <p:ph idx="1"/>
          </p:nvPr>
        </p:nvSpPr>
        <p:spPr/>
        <p:txBody>
          <a:bodyPr/>
          <a:lstStyle/>
          <a:p>
            <a:r>
              <a:rPr lang="en-US" dirty="0"/>
              <a:t>For compensation claims, if the client has a claim number and a decision from WorkSafeBC. </a:t>
            </a:r>
          </a:p>
          <a:p>
            <a:r>
              <a:rPr lang="en-US" dirty="0"/>
              <a:t>For prohibited action complaints, if the client has filed a complaint with the AGCD and has a complaint number.</a:t>
            </a:r>
          </a:p>
          <a:p>
            <a:pPr marL="0" indent="0">
              <a:buNone/>
            </a:pPr>
            <a:endParaRPr lang="en-US" dirty="0"/>
          </a:p>
          <a:p>
            <a:endParaRPr lang="en-US" dirty="0"/>
          </a:p>
        </p:txBody>
      </p:sp>
    </p:spTree>
    <p:extLst>
      <p:ext uri="{BB962C8B-B14F-4D97-AF65-F5344CB8AC3E}">
        <p14:creationId xmlns:p14="http://schemas.microsoft.com/office/powerpoint/2010/main" val="37032486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a:t>Mediation</a:t>
            </a:r>
            <a:endParaRPr lang="en-CA" altLang="en-US"/>
          </a:p>
        </p:txBody>
      </p:sp>
      <p:sp>
        <p:nvSpPr>
          <p:cNvPr id="29699" name="Content Placeholder 2"/>
          <p:cNvSpPr>
            <a:spLocks noGrp="1"/>
          </p:cNvSpPr>
          <p:nvPr>
            <p:ph idx="1"/>
          </p:nvPr>
        </p:nvSpPr>
        <p:spPr/>
        <p:txBody>
          <a:bodyPr/>
          <a:lstStyle/>
          <a:p>
            <a:r>
              <a:rPr lang="en-US" altLang="en-US" sz="2800"/>
              <a:t>At mediation, mediator explains role; parties then invited to outline their positions.</a:t>
            </a:r>
            <a:endParaRPr lang="en-US" altLang="en-US" sz="2800">
              <a:ea typeface="Tahoma"/>
              <a:cs typeface="Tahoma"/>
            </a:endParaRPr>
          </a:p>
          <a:p>
            <a:r>
              <a:rPr lang="en-US" altLang="en-US" sz="2800"/>
              <a:t>Frequent breaks for caucusing.</a:t>
            </a:r>
            <a:endParaRPr lang="en-US" altLang="en-US" sz="2800">
              <a:ea typeface="Tahoma"/>
              <a:cs typeface="Tahoma"/>
            </a:endParaRPr>
          </a:p>
          <a:p>
            <a:r>
              <a:rPr lang="en-US" altLang="en-US" sz="2800"/>
              <a:t>If settlement terms agreed, these are outlined in a document (a Memorandum of Understanding of Settlement Agreement)</a:t>
            </a:r>
            <a:endParaRPr lang="en-US" altLang="en-US" sz="2800">
              <a:ea typeface="Tahoma"/>
              <a:cs typeface="Tahoma"/>
            </a:endParaRPr>
          </a:p>
          <a:p>
            <a:r>
              <a:rPr lang="en-US" altLang="en-US" sz="2800"/>
              <a:t>Employers frequently ask the worker to sign a release of any other claims as a condition of settlement</a:t>
            </a:r>
            <a:endParaRPr lang="en-US" altLang="en-US" sz="2800">
              <a:ea typeface="Tahoma"/>
              <a:cs typeface="Tahoma"/>
            </a:endParaRPr>
          </a:p>
          <a:p>
            <a:endParaRPr lang="en-CA"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a:t>Mediation</a:t>
            </a:r>
            <a:endParaRPr lang="en-CA" altLang="en-US"/>
          </a:p>
        </p:txBody>
      </p:sp>
      <p:sp>
        <p:nvSpPr>
          <p:cNvPr id="30723" name="Content Placeholder 2"/>
          <p:cNvSpPr>
            <a:spLocks noGrp="1"/>
          </p:cNvSpPr>
          <p:nvPr>
            <p:ph idx="1"/>
          </p:nvPr>
        </p:nvSpPr>
        <p:spPr/>
        <p:txBody>
          <a:bodyPr/>
          <a:lstStyle/>
          <a:p>
            <a:r>
              <a:rPr lang="en-US" altLang="en-US"/>
              <a:t>WAO unable to advise worker on legal issues falling outside of statutory remit – this includes other potential claims and any release/waiver thereof.</a:t>
            </a:r>
          </a:p>
          <a:p>
            <a:r>
              <a:rPr lang="en-US" altLang="en-US"/>
              <a:t>Worker should be advised to seek independent legal advice as to any other potential claims before signing any release.</a:t>
            </a:r>
            <a:endParaRPr lang="en-CA"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a:t>Mediation - Advantages</a:t>
            </a:r>
            <a:endParaRPr lang="en-CA" altLang="en-US"/>
          </a:p>
        </p:txBody>
      </p:sp>
      <p:sp>
        <p:nvSpPr>
          <p:cNvPr id="32771" name="Content Placeholder 2"/>
          <p:cNvSpPr>
            <a:spLocks noGrp="1"/>
          </p:cNvSpPr>
          <p:nvPr>
            <p:ph idx="1"/>
          </p:nvPr>
        </p:nvSpPr>
        <p:spPr/>
        <p:txBody>
          <a:bodyPr/>
          <a:lstStyle/>
          <a:p>
            <a:r>
              <a:rPr lang="en-US" altLang="en-US" sz="2400"/>
              <a:t>Potentially much quicker resolution than adjudication/appeal process.</a:t>
            </a:r>
          </a:p>
          <a:p>
            <a:r>
              <a:rPr lang="en-US" altLang="en-US" sz="2400"/>
              <a:t>Removes the risks inherent in waiting for adjudication (uncertain outcome, risk of employer bankruptcy etc.)</a:t>
            </a:r>
          </a:p>
          <a:p>
            <a:r>
              <a:rPr lang="en-US" altLang="en-US" sz="2400"/>
              <a:t>Greater flexibility in terms of remedy.</a:t>
            </a:r>
          </a:p>
          <a:p>
            <a:r>
              <a:rPr lang="en-US" altLang="en-US" sz="2400"/>
              <a:t>If there remains a working relationship between worker and employer, greater prospect of preserving that relationship if negotiated settlement achieved.</a:t>
            </a:r>
            <a:endParaRPr lang="en-CA" altLang="en-US" sz="24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sz="4000"/>
              <a:t>Initial Adjudication by Associate General Counsel Division</a:t>
            </a:r>
            <a:endParaRPr lang="en-CA" altLang="en-US" sz="4000">
              <a:ea typeface="Tahoma"/>
              <a:cs typeface="Tahoma"/>
            </a:endParaRPr>
          </a:p>
        </p:txBody>
      </p:sp>
      <p:sp>
        <p:nvSpPr>
          <p:cNvPr id="33795" name="Content Placeholder 2"/>
          <p:cNvSpPr>
            <a:spLocks noGrp="1"/>
          </p:cNvSpPr>
          <p:nvPr>
            <p:ph idx="1"/>
          </p:nvPr>
        </p:nvSpPr>
        <p:spPr/>
        <p:txBody>
          <a:bodyPr/>
          <a:lstStyle/>
          <a:p>
            <a:r>
              <a:rPr lang="en-US" altLang="en-US"/>
              <a:t>If mediation is declined or unsuccessful, claim proceeds to adjudication.</a:t>
            </a:r>
          </a:p>
          <a:p>
            <a:r>
              <a:rPr lang="en-US" altLang="en-US"/>
              <a:t>Employer is invited to file submissions in response to worker’s complaint form.</a:t>
            </a:r>
            <a:endParaRPr lang="en-US" altLang="en-US">
              <a:ea typeface="Tahoma"/>
              <a:cs typeface="Tahoma"/>
            </a:endParaRPr>
          </a:p>
          <a:p>
            <a:r>
              <a:rPr lang="en-US" altLang="en-US"/>
              <a:t>Worker is then invited to file response submission.</a:t>
            </a:r>
            <a:endParaRPr lang="en-US" altLang="en-US">
              <a:ea typeface="Tahoma"/>
              <a:cs typeface="Tahoma"/>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a:t>WCAT Appeals</a:t>
            </a:r>
            <a:endParaRPr lang="en-CA" altLang="en-US"/>
          </a:p>
        </p:txBody>
      </p:sp>
      <p:sp>
        <p:nvSpPr>
          <p:cNvPr id="3" name="Content Placeholder 2"/>
          <p:cNvSpPr>
            <a:spLocks noGrp="1"/>
          </p:cNvSpPr>
          <p:nvPr>
            <p:ph idx="1"/>
          </p:nvPr>
        </p:nvSpPr>
        <p:spPr/>
        <p:txBody>
          <a:bodyPr/>
          <a:lstStyle/>
          <a:p>
            <a:r>
              <a:rPr lang="en-US" altLang="en-US"/>
              <a:t>There is no second level of appeal in PA Claims that is comparable to the Review Division </a:t>
            </a:r>
          </a:p>
          <a:p>
            <a:r>
              <a:rPr lang="en-US" altLang="en-US"/>
              <a:t>Either party may file an NOA with WCAT within 90 days of the AGCD decision</a:t>
            </a:r>
            <a:endParaRPr lang="en-US" altLang="en-US">
              <a:ea typeface="Tahoma"/>
              <a:cs typeface="Tahoma"/>
            </a:endParaRPr>
          </a:p>
          <a:p>
            <a:r>
              <a:rPr lang="en-US" altLang="en-US"/>
              <a:t>Often a PA complaint results in 2 separate decisions adjudicating the PA Complaint (1) and the Remedy (2) with separate appeal rights</a:t>
            </a:r>
            <a:endParaRPr lang="en-US" altLang="en-US">
              <a:ea typeface="Tahoma"/>
              <a:cs typeface="Tahoma"/>
            </a:endParaRPr>
          </a:p>
          <a:p>
            <a:pPr>
              <a:buFont typeface="Wingdings" panose="05000000000000000000" pitchFamily="2" charset="2"/>
              <a:buNone/>
            </a:pPr>
            <a:endParaRPr lang="en-US" altLang="en-US"/>
          </a:p>
          <a:p>
            <a:endParaRPr lang="en-CA"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a:t>WCAT Oral Hearings</a:t>
            </a:r>
            <a:endParaRPr lang="en-CA" altLang="en-US"/>
          </a:p>
        </p:txBody>
      </p:sp>
      <p:sp>
        <p:nvSpPr>
          <p:cNvPr id="37891" name="Content Placeholder 2"/>
          <p:cNvSpPr>
            <a:spLocks noGrp="1"/>
          </p:cNvSpPr>
          <p:nvPr>
            <p:ph idx="1"/>
          </p:nvPr>
        </p:nvSpPr>
        <p:spPr/>
        <p:txBody>
          <a:bodyPr/>
          <a:lstStyle/>
          <a:p>
            <a:r>
              <a:rPr lang="en-US" altLang="en-US"/>
              <a:t>Same WCAT rules of practice apply as with workers’ compensation appeals.</a:t>
            </a:r>
          </a:p>
          <a:p>
            <a:r>
              <a:rPr lang="en-US" altLang="en-US"/>
              <a:t>Hearings are typically much longer than with compensation appeals.</a:t>
            </a:r>
          </a:p>
          <a:p>
            <a:r>
              <a:rPr lang="en-US" altLang="en-US"/>
              <a:t>Often multiple witnesses requiring cross-examination.</a:t>
            </a:r>
            <a:endParaRPr lang="en-CA"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a:t>Remedies – Section 50(2)</a:t>
            </a:r>
          </a:p>
        </p:txBody>
      </p:sp>
      <p:sp>
        <p:nvSpPr>
          <p:cNvPr id="38915" name="Rectangle 3"/>
          <p:cNvSpPr>
            <a:spLocks noGrp="1" noChangeArrowheads="1"/>
          </p:cNvSpPr>
          <p:nvPr>
            <p:ph type="body" idx="1"/>
          </p:nvPr>
        </p:nvSpPr>
        <p:spPr>
          <a:xfrm>
            <a:off x="405481" y="2068434"/>
            <a:ext cx="8497888" cy="2213938"/>
          </a:xfrm>
        </p:spPr>
        <p:txBody>
          <a:bodyPr/>
          <a:lstStyle/>
          <a:p>
            <a:pPr eaLnBrk="1" hangingPunct="1"/>
            <a:r>
              <a:rPr lang="en-US" altLang="en-US" sz="2800"/>
              <a:t>The object of Section 50(2) is to, as far as is practicable, put the worker in the same position they would have been in had the prohibited action not occurred (“make whole” principle).</a:t>
            </a:r>
          </a:p>
        </p:txBody>
      </p:sp>
      <p:pic>
        <p:nvPicPr>
          <p:cNvPr id="38916" name="Picture 4" descr="Picture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47012" y="4739571"/>
            <a:ext cx="1965325"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7" name="Picture 10" descr="t_3-worksafebc-logo-col">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21198" y="3952401"/>
            <a:ext cx="276225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a:t>Specific Remedies – Section 50(2)</a:t>
            </a:r>
          </a:p>
        </p:txBody>
      </p:sp>
      <p:sp>
        <p:nvSpPr>
          <p:cNvPr id="437251" name="Rectangle 3"/>
          <p:cNvSpPr>
            <a:spLocks noGrp="1" noChangeArrowheads="1"/>
          </p:cNvSpPr>
          <p:nvPr>
            <p:ph type="body" idx="1"/>
          </p:nvPr>
        </p:nvSpPr>
        <p:spPr>
          <a:xfrm>
            <a:off x="1162001" y="2017713"/>
            <a:ext cx="7741368" cy="4694057"/>
          </a:xfrm>
        </p:spPr>
        <p:txBody>
          <a:bodyPr/>
          <a:lstStyle/>
          <a:p>
            <a:pPr eaLnBrk="1" hangingPunct="1">
              <a:buNone/>
            </a:pPr>
            <a:r>
              <a:rPr lang="en-US" altLang="en-US"/>
              <a:t>In accordance with Section 50(2), a decision-maker may order:</a:t>
            </a:r>
          </a:p>
          <a:p>
            <a:pPr eaLnBrk="1" hangingPunct="1">
              <a:buFont typeface="Wingdings" panose="05000000000000000000" pitchFamily="2" charset="2"/>
              <a:buNone/>
            </a:pPr>
            <a:endParaRPr lang="en-US" altLang="en-US"/>
          </a:p>
          <a:p>
            <a:pPr eaLnBrk="1" hangingPunct="1"/>
            <a:r>
              <a:rPr lang="en-US" altLang="en-US"/>
              <a:t>reinstatement</a:t>
            </a:r>
            <a:endParaRPr lang="en-US" altLang="en-US">
              <a:ea typeface="Tahoma"/>
              <a:cs typeface="Tahoma"/>
            </a:endParaRPr>
          </a:p>
          <a:p>
            <a:pPr eaLnBrk="1" hangingPunct="1"/>
            <a:r>
              <a:rPr lang="en-US" altLang="en-US"/>
              <a:t>payment of lost wages</a:t>
            </a:r>
            <a:endParaRPr lang="en-US" altLang="en-US">
              <a:ea typeface="Tahoma"/>
              <a:cs typeface="Tahoma"/>
            </a:endParaRPr>
          </a:p>
          <a:p>
            <a:pPr eaLnBrk="1" hangingPunct="1"/>
            <a:r>
              <a:rPr lang="en-US" altLang="en-US"/>
              <a:t>payment of interest</a:t>
            </a:r>
            <a:endParaRPr lang="en-US" altLang="en-US">
              <a:ea typeface="Tahoma"/>
              <a:cs typeface="Tahoma"/>
            </a:endParaRPr>
          </a:p>
          <a:p>
            <a:pPr eaLnBrk="1" hangingPunct="1"/>
            <a:r>
              <a:rPr lang="en-US" altLang="en-US"/>
              <a:t>removal of reprimand references</a:t>
            </a:r>
            <a:endParaRPr lang="en-US" altLang="en-US">
              <a:ea typeface="Tahoma"/>
              <a:cs typeface="Tahoma"/>
            </a:endParaRPr>
          </a:p>
          <a:p>
            <a:pPr eaLnBrk="1" hangingPunct="1"/>
            <a:r>
              <a:rPr lang="en-US" altLang="en-US"/>
              <a:t>providing for letters of reference </a:t>
            </a:r>
            <a:endParaRPr lang="en-US" altLang="en-US">
              <a:ea typeface="Tahoma"/>
              <a:cs typeface="Tahoma"/>
            </a:endParaRPr>
          </a:p>
          <a:p>
            <a:pPr eaLnBrk="1" hangingPunct="1"/>
            <a:endParaRPr lang="en-US" altLang="en-US"/>
          </a:p>
          <a:p>
            <a:pPr eaLnBrk="1" hangingPunct="1">
              <a:buFont typeface="Wingdings" panose="05000000000000000000" pitchFamily="2" charset="2"/>
              <a:buNone/>
            </a:pP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437251">
                                            <p:txEl>
                                              <p:pRg st="2" end="2"/>
                                            </p:txEl>
                                          </p:spTgt>
                                        </p:tgtEl>
                                        <p:attrNameLst>
                                          <p:attrName>style.visibility</p:attrName>
                                        </p:attrNameLst>
                                      </p:cBhvr>
                                      <p:to>
                                        <p:strVal val="visible"/>
                                      </p:to>
                                    </p:set>
                                    <p:animEffect transition="in" filter="box(in)">
                                      <p:cBhvr>
                                        <p:cTn id="7" dur="1000"/>
                                        <p:tgtEl>
                                          <p:spTgt spid="437251">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437251">
                                            <p:txEl>
                                              <p:pRg st="3" end="3"/>
                                            </p:txEl>
                                          </p:spTgt>
                                        </p:tgtEl>
                                        <p:attrNameLst>
                                          <p:attrName>style.visibility</p:attrName>
                                        </p:attrNameLst>
                                      </p:cBhvr>
                                      <p:to>
                                        <p:strVal val="visible"/>
                                      </p:to>
                                    </p:set>
                                    <p:animEffect transition="in" filter="box(in)">
                                      <p:cBhvr>
                                        <p:cTn id="12" dur="1000"/>
                                        <p:tgtEl>
                                          <p:spTgt spid="437251">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437251">
                                            <p:txEl>
                                              <p:pRg st="4" end="4"/>
                                            </p:txEl>
                                          </p:spTgt>
                                        </p:tgtEl>
                                        <p:attrNameLst>
                                          <p:attrName>style.visibility</p:attrName>
                                        </p:attrNameLst>
                                      </p:cBhvr>
                                      <p:to>
                                        <p:strVal val="visible"/>
                                      </p:to>
                                    </p:set>
                                    <p:animEffect transition="in" filter="box(in)">
                                      <p:cBhvr>
                                        <p:cTn id="17" dur="1000"/>
                                        <p:tgtEl>
                                          <p:spTgt spid="437251">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437251">
                                            <p:txEl>
                                              <p:pRg st="5" end="5"/>
                                            </p:txEl>
                                          </p:spTgt>
                                        </p:tgtEl>
                                        <p:attrNameLst>
                                          <p:attrName>style.visibility</p:attrName>
                                        </p:attrNameLst>
                                      </p:cBhvr>
                                      <p:to>
                                        <p:strVal val="visible"/>
                                      </p:to>
                                    </p:set>
                                    <p:animEffect transition="in" filter="box(in)">
                                      <p:cBhvr>
                                        <p:cTn id="22" dur="1000"/>
                                        <p:tgtEl>
                                          <p:spTgt spid="437251">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437251">
                                            <p:txEl>
                                              <p:pRg st="6" end="6"/>
                                            </p:txEl>
                                          </p:spTgt>
                                        </p:tgtEl>
                                        <p:attrNameLst>
                                          <p:attrName>style.visibility</p:attrName>
                                        </p:attrNameLst>
                                      </p:cBhvr>
                                      <p:to>
                                        <p:strVal val="visible"/>
                                      </p:to>
                                    </p:set>
                                    <p:animEffect transition="in" filter="box(in)">
                                      <p:cBhvr>
                                        <p:cTn id="27" dur="1000"/>
                                        <p:tgtEl>
                                          <p:spTgt spid="4372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a:t>Duty to Mitigate </a:t>
            </a:r>
            <a:endParaRPr lang="en-CA" altLang="en-US"/>
          </a:p>
        </p:txBody>
      </p:sp>
      <p:sp>
        <p:nvSpPr>
          <p:cNvPr id="41987" name="Content Placeholder 2"/>
          <p:cNvSpPr>
            <a:spLocks noGrp="1"/>
          </p:cNvSpPr>
          <p:nvPr>
            <p:ph idx="1"/>
          </p:nvPr>
        </p:nvSpPr>
        <p:spPr/>
        <p:txBody>
          <a:bodyPr/>
          <a:lstStyle/>
          <a:p>
            <a:r>
              <a:rPr lang="en-US" altLang="en-US" sz="2400"/>
              <a:t>Worker has a duty to act diligently in seeking to mitigate his/her losses (replacing their lost wages by looking for other work).</a:t>
            </a:r>
          </a:p>
          <a:p>
            <a:r>
              <a:rPr lang="en-US" altLang="en-US" sz="2400"/>
              <a:t>In cases of employment termination, worker should be able to demonstrate reasonable efforts to secure alternative employment.</a:t>
            </a:r>
            <a:endParaRPr lang="en-US" altLang="en-US" sz="2400">
              <a:ea typeface="Tahoma"/>
              <a:cs typeface="Tahoma"/>
            </a:endParaRPr>
          </a:p>
          <a:p>
            <a:r>
              <a:rPr lang="en-US" altLang="en-US" sz="2400"/>
              <a:t>Worker should maintain documentary records to prove mitigation efforts.</a:t>
            </a:r>
            <a:endParaRPr lang="en-US" altLang="en-US" sz="2400">
              <a:ea typeface="Tahoma"/>
              <a:cs typeface="Tahoma"/>
            </a:endParaRPr>
          </a:p>
          <a:p>
            <a:r>
              <a:rPr lang="en-US" altLang="en-US" sz="2400"/>
              <a:t>Failure to do so may adversely impact the level of compensation awarded.</a:t>
            </a:r>
            <a:endParaRPr lang="en-CA" altLang="en-US" sz="24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a:t>Duty to Mitigate continued</a:t>
            </a:r>
            <a:endParaRPr lang="en-CA" altLang="en-US"/>
          </a:p>
        </p:txBody>
      </p:sp>
      <p:sp>
        <p:nvSpPr>
          <p:cNvPr id="43011" name="Content Placeholder 2"/>
          <p:cNvSpPr>
            <a:spLocks noGrp="1"/>
          </p:cNvSpPr>
          <p:nvPr>
            <p:ph idx="1"/>
          </p:nvPr>
        </p:nvSpPr>
        <p:spPr/>
        <p:txBody>
          <a:bodyPr/>
          <a:lstStyle/>
          <a:p>
            <a:r>
              <a:rPr lang="en-US" altLang="en-US"/>
              <a:t>Onus is initially on worker to prove efforts to mitigate</a:t>
            </a:r>
            <a:endParaRPr lang="en-US" altLang="en-US">
              <a:ea typeface="Tahoma"/>
              <a:cs typeface="Tahoma"/>
            </a:endParaRPr>
          </a:p>
          <a:p>
            <a:r>
              <a:rPr lang="en-US" altLang="en-US"/>
              <a:t>Onus shifts to employer who disputes mitigation efforts to prove worker has failed to do so.</a:t>
            </a:r>
            <a:endParaRPr lang="en-US" altLang="en-US">
              <a:ea typeface="Tahoma"/>
              <a:cs typeface="Tahoma"/>
            </a:endParaRPr>
          </a:p>
          <a:p>
            <a:r>
              <a:rPr lang="en-US" altLang="en-US"/>
              <a:t>See WSBC Prevention Manual P2-50-2 (b) page 2.</a:t>
            </a:r>
            <a:endParaRPr lang="en-CA"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086AA-FC8C-8255-8086-7C0CF51E1E6F}"/>
              </a:ext>
            </a:extLst>
          </p:cNvPr>
          <p:cNvSpPr>
            <a:spLocks noGrp="1"/>
          </p:cNvSpPr>
          <p:nvPr>
            <p:ph type="title"/>
          </p:nvPr>
        </p:nvSpPr>
        <p:spPr/>
        <p:txBody>
          <a:bodyPr/>
          <a:lstStyle/>
          <a:p>
            <a:r>
              <a:rPr lang="en-US" dirty="0"/>
              <a:t>Compensation Claims v. Prohibited Action Complaints</a:t>
            </a:r>
          </a:p>
        </p:txBody>
      </p:sp>
      <p:sp>
        <p:nvSpPr>
          <p:cNvPr id="3" name="Content Placeholder 2">
            <a:extLst>
              <a:ext uri="{FF2B5EF4-FFF2-40B4-BE49-F238E27FC236}">
                <a16:creationId xmlns:a16="http://schemas.microsoft.com/office/drawing/2014/main" id="{63CE8CF3-79AE-BA3A-626B-FAB5A025102B}"/>
              </a:ext>
            </a:extLst>
          </p:cNvPr>
          <p:cNvSpPr>
            <a:spLocks noGrp="1"/>
          </p:cNvSpPr>
          <p:nvPr>
            <p:ph idx="1"/>
          </p:nvPr>
        </p:nvSpPr>
        <p:spPr/>
        <p:txBody>
          <a:bodyPr/>
          <a:lstStyle/>
          <a:p>
            <a:r>
              <a:rPr lang="en-US" dirty="0"/>
              <a:t>Compensation claims addressed under sections 134, 135, 136, 145 of the Act</a:t>
            </a:r>
          </a:p>
          <a:p>
            <a:r>
              <a:rPr lang="en-US" dirty="0"/>
              <a:t>Mental disorder claims addressed under section 135, including claims for bullying and harassment.</a:t>
            </a:r>
          </a:p>
          <a:p>
            <a:r>
              <a:rPr lang="en-US" dirty="0"/>
              <a:t>Prohibited Action (PA) Complaints addressed under s 47 to 50 of the Act.</a:t>
            </a:r>
          </a:p>
          <a:p>
            <a:pPr marL="0" indent="0">
              <a:buNone/>
            </a:pPr>
            <a:endParaRPr lang="en-US" dirty="0"/>
          </a:p>
        </p:txBody>
      </p:sp>
    </p:spTree>
    <p:extLst>
      <p:ext uri="{BB962C8B-B14F-4D97-AF65-F5344CB8AC3E}">
        <p14:creationId xmlns:p14="http://schemas.microsoft.com/office/powerpoint/2010/main" val="30646637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a:t>Awards for Lost Wages</a:t>
            </a:r>
            <a:endParaRPr lang="en-CA" altLang="en-US"/>
          </a:p>
        </p:txBody>
      </p:sp>
      <p:sp>
        <p:nvSpPr>
          <p:cNvPr id="3" name="Content Placeholder 2"/>
          <p:cNvSpPr>
            <a:spLocks noGrp="1"/>
          </p:cNvSpPr>
          <p:nvPr>
            <p:ph idx="1"/>
          </p:nvPr>
        </p:nvSpPr>
        <p:spPr/>
        <p:txBody>
          <a:bodyPr/>
          <a:lstStyle/>
          <a:p>
            <a:r>
              <a:rPr lang="en-US" altLang="en-US" sz="2000"/>
              <a:t>Lost wages are generally calculated on the basis of common-law as opposed to Employment Standards legislation.  </a:t>
            </a:r>
            <a:endParaRPr lang="en-CA" altLang="en-US" sz="2000"/>
          </a:p>
          <a:p>
            <a:r>
              <a:rPr lang="en-US" altLang="en-US" sz="2000"/>
              <a:t>The purpose of awarding remedies “…is, as far as is practicable, to put the worker in the same position as the worker would have been if the discriminatory action or failure to pay wages had not occurred.” </a:t>
            </a:r>
          </a:p>
          <a:p>
            <a:r>
              <a:rPr lang="en-US" altLang="en-US" sz="2000"/>
              <a:t>Wage replacement is subject to a duty to mitigate or lessen the loss. </a:t>
            </a:r>
          </a:p>
          <a:p>
            <a:r>
              <a:rPr lang="en-US" altLang="en-US" sz="2000"/>
              <a:t>Severance pay is deducted from the entitlement period i.e. if the worker received two weeks severance pay and is found to be entitled to 4 weeks of lost wages, they would be entitled to a total of 2 weeks’ pay. </a:t>
            </a:r>
            <a:endParaRPr lang="en-CA" altLang="en-US" sz="2000"/>
          </a:p>
          <a:p>
            <a:pPr>
              <a:buFont typeface="Wingdings" panose="05000000000000000000" pitchFamily="2" charset="2"/>
              <a:buNone/>
            </a:pPr>
            <a:endParaRPr lang="en-CA" altLang="en-US" sz="2000"/>
          </a:p>
          <a:p>
            <a:endParaRPr lang="en-CA"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a:t>Evidence - General</a:t>
            </a:r>
            <a:endParaRPr lang="en-CA" altLang="en-US"/>
          </a:p>
        </p:txBody>
      </p:sp>
      <p:sp>
        <p:nvSpPr>
          <p:cNvPr id="47107" name="Content Placeholder 2"/>
          <p:cNvSpPr>
            <a:spLocks noGrp="1"/>
          </p:cNvSpPr>
          <p:nvPr>
            <p:ph idx="1"/>
          </p:nvPr>
        </p:nvSpPr>
        <p:spPr/>
        <p:txBody>
          <a:bodyPr/>
          <a:lstStyle/>
          <a:p>
            <a:r>
              <a:rPr lang="en-US" altLang="en-US" sz="2000"/>
              <a:t>Types of Evidence to gather if available, including:</a:t>
            </a:r>
            <a:endParaRPr lang="en-CA" altLang="en-US" sz="2000"/>
          </a:p>
          <a:p>
            <a:pPr>
              <a:buClr>
                <a:srgbClr val="3333CC"/>
              </a:buClr>
            </a:pPr>
            <a:endParaRPr lang="en-US" altLang="en-US" sz="2000"/>
          </a:p>
          <a:p>
            <a:pPr lvl="1"/>
            <a:r>
              <a:rPr lang="en-US" altLang="en-US" sz="1600"/>
              <a:t>pictures, letters, e-mails, memos, voice or audio recordings, internet information about the employer company including site pictures, texts; </a:t>
            </a:r>
            <a:endParaRPr lang="en-CA" altLang="en-US" sz="1600"/>
          </a:p>
          <a:p>
            <a:pPr lvl="1"/>
            <a:r>
              <a:rPr lang="en-US" altLang="en-US" sz="1600"/>
              <a:t>copies of personnel files, work performance appraisals, cards or thank you letters regarding performance; </a:t>
            </a:r>
            <a:endParaRPr lang="en-CA" altLang="en-US" sz="1600"/>
          </a:p>
          <a:p>
            <a:pPr lvl="1"/>
            <a:r>
              <a:rPr lang="en-US" altLang="en-US" sz="1600"/>
              <a:t>the worker’s calendar or diary, Witness statements, medical reports or chart notes of patient visits;</a:t>
            </a:r>
            <a:endParaRPr lang="en-CA" altLang="en-US" sz="1600"/>
          </a:p>
          <a:p>
            <a:pPr lvl="1"/>
            <a:r>
              <a:rPr lang="en-US" altLang="en-US" sz="1600"/>
              <a:t>the worker’s summary of what occurred, witness statements, letters or notes to co-workers or family members about the incident;</a:t>
            </a:r>
            <a:endParaRPr lang="en-CA" altLang="en-US" sz="1600"/>
          </a:p>
          <a:p>
            <a:endParaRPr lang="en-CA" alt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ltLang="en-US"/>
              <a:t>Evidence - Continued</a:t>
            </a:r>
            <a:endParaRPr lang="en-CA" altLang="en-US"/>
          </a:p>
        </p:txBody>
      </p:sp>
      <p:sp>
        <p:nvSpPr>
          <p:cNvPr id="3" name="Content Placeholder 2"/>
          <p:cNvSpPr>
            <a:spLocks noGrp="1"/>
          </p:cNvSpPr>
          <p:nvPr>
            <p:ph idx="1"/>
          </p:nvPr>
        </p:nvSpPr>
        <p:spPr/>
        <p:txBody>
          <a:bodyPr/>
          <a:lstStyle/>
          <a:p>
            <a:pPr marL="457200" lvl="1" indent="0">
              <a:buNone/>
            </a:pPr>
            <a:r>
              <a:rPr lang="en-US" altLang="en-US" sz="2400" dirty="0"/>
              <a:t>Evidence to support the Remedy request</a:t>
            </a:r>
          </a:p>
          <a:p>
            <a:pPr lvl="1"/>
            <a:r>
              <a:rPr lang="en-US" altLang="en-US" sz="2400" dirty="0"/>
              <a:t>pay stubs, commission slips; </a:t>
            </a:r>
            <a:endParaRPr lang="en-CA" altLang="en-US" sz="2400" dirty="0"/>
          </a:p>
          <a:p>
            <a:pPr lvl="1"/>
            <a:r>
              <a:rPr lang="en-US" altLang="en-US" sz="2400" dirty="0"/>
              <a:t>job search lists, job advertisements, resumes, cover letters, reference letters, educational and professional certificates;</a:t>
            </a:r>
            <a:endParaRPr lang="en-CA" altLang="en-US" sz="2400" dirty="0"/>
          </a:p>
          <a:p>
            <a:pPr lvl="1"/>
            <a:r>
              <a:rPr lang="en-US" altLang="en-US" sz="2400" dirty="0"/>
              <a:t>T-4s, Record of Employment, income tax summaries.</a:t>
            </a:r>
          </a:p>
          <a:p>
            <a:pPr lvl="1"/>
            <a:r>
              <a:rPr lang="en-US" altLang="en-US" sz="2400" dirty="0"/>
              <a:t>Worker’s employment history (from resume) </a:t>
            </a:r>
            <a:endParaRPr lang="en-CA" altLang="en-US" sz="2400" dirty="0"/>
          </a:p>
          <a:p>
            <a:pPr lvl="1">
              <a:buFont typeface="Wingdings" panose="05000000000000000000" pitchFamily="2" charset="2"/>
              <a:buNone/>
            </a:pPr>
            <a:r>
              <a:rPr lang="en-US" altLang="en-US" b="1" dirty="0"/>
              <a:t> </a:t>
            </a:r>
            <a:endParaRPr lang="en-CA" altLang="en-US" dirty="0"/>
          </a:p>
          <a:p>
            <a:endParaRPr lang="en-CA" alt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en-US"/>
              <a:t>Enforcement </a:t>
            </a:r>
          </a:p>
        </p:txBody>
      </p:sp>
      <p:sp>
        <p:nvSpPr>
          <p:cNvPr id="49155" name="Rectangle 3"/>
          <p:cNvSpPr>
            <a:spLocks noGrp="1" noChangeArrowheads="1"/>
          </p:cNvSpPr>
          <p:nvPr>
            <p:ph type="body" idx="1"/>
          </p:nvPr>
        </p:nvSpPr>
        <p:spPr/>
        <p:txBody>
          <a:bodyPr/>
          <a:lstStyle/>
          <a:p>
            <a:pPr eaLnBrk="1" hangingPunct="1"/>
            <a:endParaRPr lang="en-US" altLang="en-US" sz="2800"/>
          </a:p>
          <a:p>
            <a:pPr eaLnBrk="1" hangingPunct="1"/>
            <a:r>
              <a:rPr lang="en-US" altLang="en-US" sz="2800"/>
              <a:t>Aside from providing some general advice WAO does not get involved in the worker’s enforcement of their remedy entitlements. </a:t>
            </a:r>
          </a:p>
          <a:p>
            <a:pPr eaLnBrk="1" hangingPunct="1"/>
            <a:r>
              <a:rPr lang="en-US" altLang="en-US" sz="2800"/>
              <a:t>WSBC does not actually enforce a worker's remedy entitlement on behalf of the worker.</a:t>
            </a:r>
            <a:endParaRPr lang="en-US" altLang="en-US" sz="2800">
              <a:ea typeface="Tahoma"/>
              <a:cs typeface="Tahoma"/>
            </a:endParaRPr>
          </a:p>
          <a:p>
            <a:pPr eaLnBrk="1" hangingPunct="1"/>
            <a:r>
              <a:rPr lang="en-US" altLang="en-US" sz="2800"/>
              <a:t>The worker may want to seek legal advice on the enforcement of their remedies.</a:t>
            </a:r>
          </a:p>
          <a:p>
            <a:pPr eaLnBrk="1" hangingPunct="1"/>
            <a:endParaRPr lang="en-US" altLang="en-US" sz="2800"/>
          </a:p>
        </p:txBody>
      </p:sp>
      <p:pic>
        <p:nvPicPr>
          <p:cNvPr id="49156" name="Picture 29" descr="MMAG00385_0000[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0"/>
            <a:ext cx="3581400" cy="259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a:t>WAO Process</a:t>
            </a:r>
            <a:endParaRPr lang="en-CA" altLang="en-US"/>
          </a:p>
        </p:txBody>
      </p:sp>
      <p:sp>
        <p:nvSpPr>
          <p:cNvPr id="51203" name="Content Placeholder 2"/>
          <p:cNvSpPr>
            <a:spLocks noGrp="1"/>
          </p:cNvSpPr>
          <p:nvPr>
            <p:ph idx="1"/>
          </p:nvPr>
        </p:nvSpPr>
        <p:spPr/>
        <p:txBody>
          <a:bodyPr/>
          <a:lstStyle/>
          <a:p>
            <a:r>
              <a:rPr lang="en-US" altLang="en-US"/>
              <a:t>Request for Disclosure</a:t>
            </a:r>
          </a:p>
          <a:p>
            <a:r>
              <a:rPr lang="en-US" altLang="en-US"/>
              <a:t>Review of Claim File</a:t>
            </a:r>
            <a:endParaRPr lang="en-US" altLang="en-US">
              <a:ea typeface="Tahoma"/>
              <a:cs typeface="Tahoma"/>
            </a:endParaRPr>
          </a:p>
          <a:p>
            <a:r>
              <a:rPr lang="en-US" altLang="en-US"/>
              <a:t>Interview with Worker</a:t>
            </a:r>
            <a:endParaRPr lang="en-US" altLang="en-US">
              <a:ea typeface="Tahoma"/>
              <a:cs typeface="Tahoma"/>
            </a:endParaRPr>
          </a:p>
          <a:p>
            <a:r>
              <a:rPr lang="en-US" altLang="en-US"/>
              <a:t>Merit Assessment – different considerations for mediation vs adjudication by AGCD or WCAT.</a:t>
            </a:r>
            <a:endParaRPr lang="en-CA" alt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C5E24-5E07-5F24-953C-05CC57E16C7A}"/>
              </a:ext>
            </a:extLst>
          </p:cNvPr>
          <p:cNvSpPr>
            <a:spLocks noGrp="1"/>
          </p:cNvSpPr>
          <p:nvPr>
            <p:ph type="title"/>
          </p:nvPr>
        </p:nvSpPr>
        <p:spPr/>
        <p:txBody>
          <a:bodyPr/>
          <a:lstStyle/>
          <a:p>
            <a:r>
              <a:rPr lang="en-US" dirty="0"/>
              <a:t>Thank you		</a:t>
            </a:r>
          </a:p>
        </p:txBody>
      </p:sp>
      <p:sp>
        <p:nvSpPr>
          <p:cNvPr id="3" name="Content Placeholder 2">
            <a:extLst>
              <a:ext uri="{FF2B5EF4-FFF2-40B4-BE49-F238E27FC236}">
                <a16:creationId xmlns:a16="http://schemas.microsoft.com/office/drawing/2014/main" id="{3056F27B-4084-C4F9-A2D2-10C565184389}"/>
              </a:ext>
            </a:extLst>
          </p:cNvPr>
          <p:cNvSpPr>
            <a:spLocks noGrp="1"/>
          </p:cNvSpPr>
          <p:nvPr>
            <p:ph idx="1"/>
          </p:nvPr>
        </p:nvSpPr>
        <p:spPr/>
        <p:txBody>
          <a:bodyPr/>
          <a:lstStyle/>
          <a:p>
            <a:r>
              <a:rPr lang="en-US" dirty="0"/>
              <a:t>For questions reach out to:</a:t>
            </a:r>
          </a:p>
          <a:p>
            <a:pPr lvl="1"/>
            <a:r>
              <a:rPr lang="en-US" dirty="0"/>
              <a:t>Christina Dorsch at 250-900-4764 </a:t>
            </a:r>
          </a:p>
          <a:p>
            <a:pPr marL="457200" lvl="1" indent="0">
              <a:buNone/>
            </a:pPr>
            <a:r>
              <a:rPr lang="en-US" dirty="0"/>
              <a:t>Or</a:t>
            </a:r>
          </a:p>
          <a:p>
            <a:pPr lvl="1"/>
            <a:r>
              <a:rPr lang="en-US" dirty="0"/>
              <a:t>Toll free at 1-800-663-4261</a:t>
            </a:r>
          </a:p>
        </p:txBody>
      </p:sp>
    </p:spTree>
    <p:extLst>
      <p:ext uri="{BB962C8B-B14F-4D97-AF65-F5344CB8AC3E}">
        <p14:creationId xmlns:p14="http://schemas.microsoft.com/office/powerpoint/2010/main" val="2557667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EAEA9-8A6D-7C26-CEC8-273AA68CCEA4}"/>
              </a:ext>
            </a:extLst>
          </p:cNvPr>
          <p:cNvSpPr>
            <a:spLocks noGrp="1"/>
          </p:cNvSpPr>
          <p:nvPr>
            <p:ph type="title"/>
          </p:nvPr>
        </p:nvSpPr>
        <p:spPr/>
        <p:txBody>
          <a:bodyPr/>
          <a:lstStyle/>
          <a:p>
            <a:r>
              <a:rPr lang="en-US" dirty="0"/>
              <a:t>Compensation Claims v. Prohibited Action Complaints</a:t>
            </a:r>
          </a:p>
        </p:txBody>
      </p:sp>
      <p:sp>
        <p:nvSpPr>
          <p:cNvPr id="3" name="Content Placeholder 2">
            <a:extLst>
              <a:ext uri="{FF2B5EF4-FFF2-40B4-BE49-F238E27FC236}">
                <a16:creationId xmlns:a16="http://schemas.microsoft.com/office/drawing/2014/main" id="{BE8D53C2-7900-28C2-8354-5439EB431AAC}"/>
              </a:ext>
            </a:extLst>
          </p:cNvPr>
          <p:cNvSpPr>
            <a:spLocks noGrp="1"/>
          </p:cNvSpPr>
          <p:nvPr>
            <p:ph idx="1"/>
          </p:nvPr>
        </p:nvSpPr>
        <p:spPr/>
        <p:txBody>
          <a:bodyPr/>
          <a:lstStyle/>
          <a:p>
            <a:r>
              <a:rPr lang="en-US" sz="2800" dirty="0"/>
              <a:t>Compensation claims address acceptance of claim for injury or disease.</a:t>
            </a:r>
          </a:p>
          <a:p>
            <a:r>
              <a:rPr lang="en-US" sz="2800" dirty="0"/>
              <a:t>PA deals with whether the employer retaliated against a worker for protected occupational health and safety activities.</a:t>
            </a:r>
          </a:p>
          <a:p>
            <a:r>
              <a:rPr lang="en-US" sz="2800" dirty="0"/>
              <a:t>For example, PA deals with whether a worker reported being harassed, not whether harassment actually occurred, or caused a mental disorder.</a:t>
            </a:r>
          </a:p>
        </p:txBody>
      </p:sp>
    </p:spTree>
    <p:extLst>
      <p:ext uri="{BB962C8B-B14F-4D97-AF65-F5344CB8AC3E}">
        <p14:creationId xmlns:p14="http://schemas.microsoft.com/office/powerpoint/2010/main" val="4051825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4B098-3FD6-CD9E-834E-D8CFB7A0DB5B}"/>
              </a:ext>
            </a:extLst>
          </p:cNvPr>
          <p:cNvSpPr>
            <a:spLocks noGrp="1"/>
          </p:cNvSpPr>
          <p:nvPr>
            <p:ph type="title"/>
          </p:nvPr>
        </p:nvSpPr>
        <p:spPr/>
        <p:txBody>
          <a:bodyPr/>
          <a:lstStyle/>
          <a:p>
            <a:r>
              <a:rPr lang="en-US" dirty="0"/>
              <a:t>Parallel Compensation Claim and PA Complaints</a:t>
            </a:r>
          </a:p>
        </p:txBody>
      </p:sp>
      <p:sp>
        <p:nvSpPr>
          <p:cNvPr id="3" name="Content Placeholder 2">
            <a:extLst>
              <a:ext uri="{FF2B5EF4-FFF2-40B4-BE49-F238E27FC236}">
                <a16:creationId xmlns:a16="http://schemas.microsoft.com/office/drawing/2014/main" id="{4B19B5B8-94DC-7019-38DE-7F8462B5B286}"/>
              </a:ext>
            </a:extLst>
          </p:cNvPr>
          <p:cNvSpPr>
            <a:spLocks noGrp="1"/>
          </p:cNvSpPr>
          <p:nvPr>
            <p:ph idx="1"/>
          </p:nvPr>
        </p:nvSpPr>
        <p:spPr/>
        <p:txBody>
          <a:bodyPr/>
          <a:lstStyle/>
          <a:p>
            <a:r>
              <a:rPr lang="en-US" sz="2800" dirty="0"/>
              <a:t>Sometimes a worker will have a PA complaint and a compensation claim. </a:t>
            </a:r>
          </a:p>
          <a:p>
            <a:r>
              <a:rPr lang="en-US" sz="2800" dirty="0"/>
              <a:t>For example, a worker who reports to their employer that they are being harassed by a co-worker, but the employer fires them for reporting this safety matter. </a:t>
            </a:r>
          </a:p>
          <a:p>
            <a:r>
              <a:rPr lang="en-US" sz="2800" dirty="0"/>
              <a:t>The same worker may file a compensation claim if they have a mental disorder as a result of the harassment</a:t>
            </a:r>
          </a:p>
        </p:txBody>
      </p:sp>
    </p:spTree>
    <p:extLst>
      <p:ext uri="{BB962C8B-B14F-4D97-AF65-F5344CB8AC3E}">
        <p14:creationId xmlns:p14="http://schemas.microsoft.com/office/powerpoint/2010/main" val="2307917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02327-4662-1431-F6DA-EFA22115CB53}"/>
              </a:ext>
            </a:extLst>
          </p:cNvPr>
          <p:cNvSpPr>
            <a:spLocks noGrp="1"/>
          </p:cNvSpPr>
          <p:nvPr>
            <p:ph type="title"/>
          </p:nvPr>
        </p:nvSpPr>
        <p:spPr/>
        <p:txBody>
          <a:bodyPr/>
          <a:lstStyle/>
          <a:p>
            <a:r>
              <a:rPr lang="en-US" dirty="0"/>
              <a:t>Compensation Claims Regarding Sexual Harassment</a:t>
            </a:r>
          </a:p>
        </p:txBody>
      </p:sp>
      <p:sp>
        <p:nvSpPr>
          <p:cNvPr id="3" name="Content Placeholder 2">
            <a:extLst>
              <a:ext uri="{FF2B5EF4-FFF2-40B4-BE49-F238E27FC236}">
                <a16:creationId xmlns:a16="http://schemas.microsoft.com/office/drawing/2014/main" id="{3DB36F8C-5894-0EE2-30EE-6AEB1B4685D8}"/>
              </a:ext>
            </a:extLst>
          </p:cNvPr>
          <p:cNvSpPr>
            <a:spLocks noGrp="1"/>
          </p:cNvSpPr>
          <p:nvPr>
            <p:ph idx="1"/>
          </p:nvPr>
        </p:nvSpPr>
        <p:spPr/>
        <p:txBody>
          <a:bodyPr/>
          <a:lstStyle/>
          <a:p>
            <a:r>
              <a:rPr lang="en-US" dirty="0"/>
              <a:t>Mental disorder claims s.135</a:t>
            </a:r>
          </a:p>
          <a:p>
            <a:r>
              <a:rPr lang="en-US" dirty="0"/>
              <a:t>Document events, seek medical attention, report to employer</a:t>
            </a:r>
          </a:p>
          <a:p>
            <a:r>
              <a:rPr lang="en-US" dirty="0"/>
              <a:t>Claim must be filed within one year of injury. </a:t>
            </a:r>
          </a:p>
          <a:p>
            <a:r>
              <a:rPr lang="en-US" dirty="0"/>
              <a:t>Late claims may be allowed (s 151)</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752337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29385-1570-4891-89EA-082EBDB0EF20}"/>
              </a:ext>
            </a:extLst>
          </p:cNvPr>
          <p:cNvSpPr>
            <a:spLocks noGrp="1"/>
          </p:cNvSpPr>
          <p:nvPr>
            <p:ph type="title"/>
          </p:nvPr>
        </p:nvSpPr>
        <p:spPr/>
        <p:txBody>
          <a:bodyPr/>
          <a:lstStyle/>
          <a:p>
            <a:r>
              <a:rPr lang="en-US" dirty="0"/>
              <a:t>Compensation Claims Regarding Sexual Harassment</a:t>
            </a:r>
          </a:p>
        </p:txBody>
      </p:sp>
      <p:sp>
        <p:nvSpPr>
          <p:cNvPr id="3" name="Content Placeholder 2">
            <a:extLst>
              <a:ext uri="{FF2B5EF4-FFF2-40B4-BE49-F238E27FC236}">
                <a16:creationId xmlns:a16="http://schemas.microsoft.com/office/drawing/2014/main" id="{6AACE4A6-B2D0-270A-7932-5CDB2FC8E098}"/>
              </a:ext>
            </a:extLst>
          </p:cNvPr>
          <p:cNvSpPr>
            <a:spLocks noGrp="1"/>
          </p:cNvSpPr>
          <p:nvPr>
            <p:ph idx="1"/>
          </p:nvPr>
        </p:nvSpPr>
        <p:spPr/>
        <p:txBody>
          <a:bodyPr/>
          <a:lstStyle/>
          <a:p>
            <a:r>
              <a:rPr lang="en-US" dirty="0"/>
              <a:t>DSM mental disorder diagnosed by psychologist or psychiatrist</a:t>
            </a:r>
          </a:p>
          <a:p>
            <a:r>
              <a:rPr lang="en-US" dirty="0"/>
              <a:t>Traumatic event or significant work-related stressor related to employment</a:t>
            </a:r>
          </a:p>
          <a:p>
            <a:r>
              <a:rPr lang="en-US" dirty="0"/>
              <a:t>Traumatic event must be of causative significance to mental disorder</a:t>
            </a:r>
          </a:p>
          <a:p>
            <a:r>
              <a:rPr lang="en-US" dirty="0"/>
              <a:t>Work-related stressor must be the predominant cause of the mental disorder</a:t>
            </a:r>
          </a:p>
        </p:txBody>
      </p:sp>
    </p:spTree>
    <p:extLst>
      <p:ext uri="{BB962C8B-B14F-4D97-AF65-F5344CB8AC3E}">
        <p14:creationId xmlns:p14="http://schemas.microsoft.com/office/powerpoint/2010/main" val="1164185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7CE1E-BEA0-5536-4DDE-8CECB627F0D1}"/>
              </a:ext>
            </a:extLst>
          </p:cNvPr>
          <p:cNvSpPr>
            <a:spLocks noGrp="1"/>
          </p:cNvSpPr>
          <p:nvPr>
            <p:ph type="title"/>
          </p:nvPr>
        </p:nvSpPr>
        <p:spPr/>
        <p:txBody>
          <a:bodyPr/>
          <a:lstStyle/>
          <a:p>
            <a:r>
              <a:rPr lang="en-US" dirty="0"/>
              <a:t>Compensation Claims regarding Sexual Harassment</a:t>
            </a:r>
          </a:p>
        </p:txBody>
      </p:sp>
      <p:sp>
        <p:nvSpPr>
          <p:cNvPr id="3" name="Content Placeholder 2">
            <a:extLst>
              <a:ext uri="{FF2B5EF4-FFF2-40B4-BE49-F238E27FC236}">
                <a16:creationId xmlns:a16="http://schemas.microsoft.com/office/drawing/2014/main" id="{8B13F709-83F2-E5B9-57EA-6902DA7836F6}"/>
              </a:ext>
            </a:extLst>
          </p:cNvPr>
          <p:cNvSpPr>
            <a:spLocks noGrp="1"/>
          </p:cNvSpPr>
          <p:nvPr>
            <p:ph idx="1"/>
          </p:nvPr>
        </p:nvSpPr>
        <p:spPr/>
        <p:txBody>
          <a:bodyPr/>
          <a:lstStyle/>
          <a:p>
            <a:r>
              <a:rPr lang="en-US" dirty="0"/>
              <a:t>Aggravations of pre-existing mental disorders may also be accepted</a:t>
            </a:r>
          </a:p>
          <a:p>
            <a:r>
              <a:rPr lang="en-US" dirty="0"/>
              <a:t>Mental disorders resulting from a decision of the employer regarding employment are excluded (S135(1)(c), with some exceptions</a:t>
            </a:r>
          </a:p>
          <a:p>
            <a:r>
              <a:rPr lang="en-US" dirty="0"/>
              <a:t>S. 339(3) Board decision making</a:t>
            </a:r>
          </a:p>
        </p:txBody>
      </p:sp>
    </p:spTree>
    <p:extLst>
      <p:ext uri="{BB962C8B-B14F-4D97-AF65-F5344CB8AC3E}">
        <p14:creationId xmlns:p14="http://schemas.microsoft.com/office/powerpoint/2010/main" val="344372770"/>
      </p:ext>
    </p:extLst>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ategory xmlns="b117ea33-8214-4c4a-bfc4-cc4b943a6433">Prohibited Action</Category>
  </documentManagement>
</p:properties>
</file>

<file path=customXml/item3.xml><?xml version="1.0" encoding="utf-8"?>
<LongProperties xmlns="http://schemas.microsoft.com/office/2006/metadata/longProperties"/>
</file>

<file path=customXml/item4.xml><?xml version="1.0" encoding="utf-8"?>
<ct:contentTypeSchema xmlns:ct="http://schemas.microsoft.com/office/2006/metadata/contentType" xmlns:ma="http://schemas.microsoft.com/office/2006/metadata/properties/metaAttributes" ct:_="" ma:_="" ma:contentTypeName="Document" ma:contentTypeID="0x01010015722AE20CCF7B4CA7148D4A18F470D4" ma:contentTypeVersion="9" ma:contentTypeDescription="Create a new document." ma:contentTypeScope="" ma:versionID="bfbd29d21b707489b93c508408729943">
  <xsd:schema xmlns:xsd="http://www.w3.org/2001/XMLSchema" xmlns:xs="http://www.w3.org/2001/XMLSchema" xmlns:p="http://schemas.microsoft.com/office/2006/metadata/properties" xmlns:ns2="b117ea33-8214-4c4a-bfc4-cc4b943a6433" xmlns:ns3="ada90b05-fd6b-46ab-8288-a852708eeed0" targetNamespace="http://schemas.microsoft.com/office/2006/metadata/properties" ma:root="true" ma:fieldsID="2bd90fe78495e9788bd3956f5a52744c" ns2:_="" ns3:_="">
    <xsd:import namespace="b117ea33-8214-4c4a-bfc4-cc4b943a6433"/>
    <xsd:import namespace="ada90b05-fd6b-46ab-8288-a852708eeed0"/>
    <xsd:element name="properties">
      <xsd:complexType>
        <xsd:sequence>
          <xsd:element name="documentManagement">
            <xsd:complexType>
              <xsd:all>
                <xsd:element ref="ns2:Category" minOccurs="0"/>
                <xsd:element ref="ns3:SharedWithUsers" minOccurs="0"/>
                <xsd:element ref="ns3:SharedWithDetails" minOccurs="0"/>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17ea33-8214-4c4a-bfc4-cc4b943a6433" elementFormDefault="qualified">
    <xsd:import namespace="http://schemas.microsoft.com/office/2006/documentManagement/types"/>
    <xsd:import namespace="http://schemas.microsoft.com/office/infopath/2007/PartnerControls"/>
    <xsd:element name="Category" ma:index="4" nillable="true" ma:displayName="Category" ma:format="RadioButtons" ma:internalName="Category" ma:readOnly="false">
      <xsd:simpleType>
        <xsd:restriction base="dms:Choice">
          <xsd:enumeration value="Adviser Training"/>
          <xsd:enumeration value="ARK"/>
          <xsd:enumeration value="IA Training"/>
          <xsd:enumeration value="Occupational Health &amp; Safety"/>
          <xsd:enumeration value="Prohibited Action"/>
          <xsd:enumeration value="WAO Master Training Modules"/>
          <xsd:enumeration value="External Training Resources &amp; Slide Decks"/>
        </xsd:restriction>
      </xsd:simple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da90b05-fd6b-46ab-8288-a852708eeed0" elementFormDefault="qualified">
    <xsd:import namespace="http://schemas.microsoft.com/office/2006/documentManagement/types"/>
    <xsd:import namespace="http://schemas.microsoft.com/office/infopath/2007/PartnerControls"/>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0B9CFE4-4BAB-4F00-ADA8-EFDB5607339B}">
  <ds:schemaRefs>
    <ds:schemaRef ds:uri="http://schemas.microsoft.com/sharepoint/v3/contenttype/forms"/>
  </ds:schemaRefs>
</ds:datastoreItem>
</file>

<file path=customXml/itemProps2.xml><?xml version="1.0" encoding="utf-8"?>
<ds:datastoreItem xmlns:ds="http://schemas.openxmlformats.org/officeDocument/2006/customXml" ds:itemID="{5D2BC5C8-BFBF-4AF7-8C85-54D634452B6B}">
  <ds:schemaRefs>
    <ds:schemaRef ds:uri="b117ea33-8214-4c4a-bfc4-cc4b943a6433"/>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E467C1E8-C27E-4ECD-A860-FA51B726BB18}">
  <ds:schemaRefs>
    <ds:schemaRef ds:uri="http://schemas.microsoft.com/office/2006/metadata/longProperties"/>
  </ds:schemaRefs>
</ds:datastoreItem>
</file>

<file path=customXml/itemProps4.xml><?xml version="1.0" encoding="utf-8"?>
<ds:datastoreItem xmlns:ds="http://schemas.openxmlformats.org/officeDocument/2006/customXml" ds:itemID="{F63DD4C5-7EFC-46BB-9944-0407DF18EC72}">
  <ds:schemaRefs>
    <ds:schemaRef ds:uri="ada90b05-fd6b-46ab-8288-a852708eeed0"/>
    <ds:schemaRef ds:uri="b117ea33-8214-4c4a-bfc4-cc4b943a643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Blends</Template>
  <TotalTime>494</TotalTime>
  <Words>3496</Words>
  <Application>Microsoft Office PowerPoint</Application>
  <PresentationFormat>On-screen Show (4:3)</PresentationFormat>
  <Paragraphs>320</Paragraphs>
  <Slides>45</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Arial</vt:lpstr>
      <vt:lpstr>BCSans</vt:lpstr>
      <vt:lpstr>Calibri</vt:lpstr>
      <vt:lpstr>Tahoma</vt:lpstr>
      <vt:lpstr>Times New Roman</vt:lpstr>
      <vt:lpstr>Wingdings</vt:lpstr>
      <vt:lpstr>Blends</vt:lpstr>
      <vt:lpstr>Workers’ Advisers Office</vt:lpstr>
      <vt:lpstr>Our Mandate</vt:lpstr>
      <vt:lpstr>When to refer clients to WAO</vt:lpstr>
      <vt:lpstr>Compensation Claims v. Prohibited Action Complaints</vt:lpstr>
      <vt:lpstr>Compensation Claims v. Prohibited Action Complaints</vt:lpstr>
      <vt:lpstr>Parallel Compensation Claim and PA Complaints</vt:lpstr>
      <vt:lpstr>Compensation Claims Regarding Sexual Harassment</vt:lpstr>
      <vt:lpstr>Compensation Claims Regarding Sexual Harassment</vt:lpstr>
      <vt:lpstr>Compensation Claims regarding Sexual Harassment</vt:lpstr>
      <vt:lpstr>Compensation Claims regarding Sexual Harassment</vt:lpstr>
      <vt:lpstr>– Prohibited Action –  To Every Action There is an Equal and Opposite Reaction (With apologies to Sir Isaac Newton) </vt:lpstr>
      <vt:lpstr>Objectives</vt:lpstr>
      <vt:lpstr>Agenda</vt:lpstr>
      <vt:lpstr>Two Types of Complaints</vt:lpstr>
      <vt:lpstr>When Does a Failure to Pay Wages Complaint Arise? </vt:lpstr>
      <vt:lpstr>When Does a Prohibited Action Complaint Arise?</vt:lpstr>
      <vt:lpstr>Workers’ Activities Under Section 48</vt:lpstr>
      <vt:lpstr>Some Common Examples  of Health and Safety Issues </vt:lpstr>
      <vt:lpstr>General Circumstances in Which Complaints Arise – Section 48(c)</vt:lpstr>
      <vt:lpstr>and the employer does something negative in response…</vt:lpstr>
      <vt:lpstr>Employer Retaliation Under Section 47</vt:lpstr>
      <vt:lpstr>this may result.</vt:lpstr>
      <vt:lpstr>Onus of Proof on the Worker</vt:lpstr>
      <vt:lpstr>Onus of Proof on the Employer</vt:lpstr>
      <vt:lpstr>“Taint” Principle</vt:lpstr>
      <vt:lpstr>Statutory Time Limitations on Making Complaints</vt:lpstr>
      <vt:lpstr>Process</vt:lpstr>
      <vt:lpstr>WorkSafeBC Investigation</vt:lpstr>
      <vt:lpstr>Mediation</vt:lpstr>
      <vt:lpstr>Mediation</vt:lpstr>
      <vt:lpstr>Mediation</vt:lpstr>
      <vt:lpstr>Mediation - Advantages</vt:lpstr>
      <vt:lpstr>Initial Adjudication by Associate General Counsel Division</vt:lpstr>
      <vt:lpstr>WCAT Appeals</vt:lpstr>
      <vt:lpstr>WCAT Oral Hearings</vt:lpstr>
      <vt:lpstr>Remedies – Section 50(2)</vt:lpstr>
      <vt:lpstr>Specific Remedies – Section 50(2)</vt:lpstr>
      <vt:lpstr>Duty to Mitigate </vt:lpstr>
      <vt:lpstr>Duty to Mitigate continued</vt:lpstr>
      <vt:lpstr>Awards for Lost Wages</vt:lpstr>
      <vt:lpstr>Evidence - General</vt:lpstr>
      <vt:lpstr>Evidence - Continued</vt:lpstr>
      <vt:lpstr>Enforcement </vt:lpstr>
      <vt:lpstr>WAO Process</vt:lpstr>
      <vt:lpstr>Thank you  </vt:lpstr>
    </vt:vector>
  </TitlesOfParts>
  <Company>WCB of 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Prohibited Action Training Power Point</dc:title>
  <dc:creator>doug macdonald</dc:creator>
  <cp:lastModifiedBy>Dorsch, Christina</cp:lastModifiedBy>
  <cp:revision>9</cp:revision>
  <dcterms:created xsi:type="dcterms:W3CDTF">2007-05-10T18:32:25Z</dcterms:created>
  <dcterms:modified xsi:type="dcterms:W3CDTF">2023-12-05T01:01:17Z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ategory">
    <vt:lpwstr>Prohibited Action</vt:lpwstr>
  </property>
  <property fmtid="{D5CDD505-2E9C-101B-9397-08002B2CF9AE}" pid="3" name="ContentTypeId">
    <vt:lpwstr>0x01010015722AE20CCF7B4CA7148D4A18F470D4</vt:lpwstr>
  </property>
</Properties>
</file>