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4"/>
  </p:sldMasterIdLst>
  <p:notesMasterIdLst>
    <p:notesMasterId r:id="rId38"/>
  </p:notesMasterIdLst>
  <p:sldIdLst>
    <p:sldId id="256" r:id="rId5"/>
    <p:sldId id="262" r:id="rId6"/>
    <p:sldId id="300" r:id="rId7"/>
    <p:sldId id="324" r:id="rId8"/>
    <p:sldId id="336" r:id="rId9"/>
    <p:sldId id="334" r:id="rId10"/>
    <p:sldId id="335" r:id="rId11"/>
    <p:sldId id="310" r:id="rId12"/>
    <p:sldId id="268" r:id="rId13"/>
    <p:sldId id="311" r:id="rId14"/>
    <p:sldId id="332" r:id="rId15"/>
    <p:sldId id="313" r:id="rId16"/>
    <p:sldId id="327" r:id="rId17"/>
    <p:sldId id="328" r:id="rId18"/>
    <p:sldId id="325" r:id="rId19"/>
    <p:sldId id="333" r:id="rId20"/>
    <p:sldId id="312" r:id="rId21"/>
    <p:sldId id="298" r:id="rId22"/>
    <p:sldId id="320" r:id="rId23"/>
    <p:sldId id="260" r:id="rId24"/>
    <p:sldId id="316" r:id="rId25"/>
    <p:sldId id="329" r:id="rId26"/>
    <p:sldId id="341" r:id="rId27"/>
    <p:sldId id="337" r:id="rId28"/>
    <p:sldId id="340" r:id="rId29"/>
    <p:sldId id="342" r:id="rId30"/>
    <p:sldId id="338" r:id="rId31"/>
    <p:sldId id="343" r:id="rId32"/>
    <p:sldId id="344" r:id="rId33"/>
    <p:sldId id="271" r:id="rId34"/>
    <p:sldId id="314" r:id="rId35"/>
    <p:sldId id="261" r:id="rId36"/>
    <p:sldId id="303" r:id="rId3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CBB0BAF-8766-4D31-97E5-16484BCF5A33}">
          <p14:sldIdLst>
            <p14:sldId id="256"/>
            <p14:sldId id="262"/>
            <p14:sldId id="300"/>
            <p14:sldId id="324"/>
            <p14:sldId id="336"/>
            <p14:sldId id="334"/>
            <p14:sldId id="335"/>
            <p14:sldId id="310"/>
            <p14:sldId id="268"/>
            <p14:sldId id="311"/>
            <p14:sldId id="332"/>
            <p14:sldId id="313"/>
            <p14:sldId id="327"/>
            <p14:sldId id="328"/>
            <p14:sldId id="325"/>
            <p14:sldId id="333"/>
            <p14:sldId id="312"/>
            <p14:sldId id="298"/>
            <p14:sldId id="320"/>
            <p14:sldId id="260"/>
            <p14:sldId id="316"/>
            <p14:sldId id="329"/>
            <p14:sldId id="341"/>
            <p14:sldId id="337"/>
            <p14:sldId id="340"/>
            <p14:sldId id="342"/>
            <p14:sldId id="338"/>
            <p14:sldId id="343"/>
            <p14:sldId id="344"/>
            <p14:sldId id="271"/>
            <p14:sldId id="314"/>
            <p14:sldId id="261"/>
            <p14:sldId id="303"/>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040F57-3AC2-0B85-D82D-80611250F62D}" name="Calabrase, Heather" initials="CH" userId="S::HC55341@worksafebc.com::53e6baaf-cb40-4bcd-979f-38c7cd9ef3e6" providerId="AD"/>
  <p188:author id="{B80C768F-F681-3D78-C15B-8E12DF57EEAF}" name="Hoffer, Anette" initials="HA" userId="S::AH53976@worksafebc.com::50ef8da8-923e-469d-8823-7f69e96c76b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54" autoAdjust="0"/>
    <p:restoredTop sz="69379" autoAdjust="0"/>
  </p:normalViewPr>
  <p:slideViewPr>
    <p:cSldViewPr snapToGrid="0">
      <p:cViewPr varScale="1">
        <p:scale>
          <a:sx n="82" d="100"/>
          <a:sy n="82" d="100"/>
        </p:scale>
        <p:origin x="129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59BEFC4-A0A7-44FB-809E-D18D57BA2A73}" type="datetimeFigureOut">
              <a:rPr lang="en-CA" smtClean="0"/>
              <a:t>2024-01-09</a:t>
            </a:fld>
            <a:endParaRPr lang="en-CA"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AC02252-B74D-48B7-AEE3-C0F1DA13B141}" type="slidenum">
              <a:rPr lang="en-CA" smtClean="0"/>
              <a:t>‹#›</a:t>
            </a:fld>
            <a:endParaRPr lang="en-CA" dirty="0"/>
          </a:p>
        </p:txBody>
      </p:sp>
    </p:spTree>
    <p:extLst>
      <p:ext uri="{BB962C8B-B14F-4D97-AF65-F5344CB8AC3E}">
        <p14:creationId xmlns:p14="http://schemas.microsoft.com/office/powerpoint/2010/main" val="2446887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C02252-B74D-48B7-AEE3-C0F1DA13B141}" type="slidenum">
              <a:rPr lang="en-CA" smtClean="0"/>
              <a:t>1</a:t>
            </a:fld>
            <a:endParaRPr lang="en-CA" dirty="0"/>
          </a:p>
        </p:txBody>
      </p:sp>
    </p:spTree>
    <p:extLst>
      <p:ext uri="{BB962C8B-B14F-4D97-AF65-F5344CB8AC3E}">
        <p14:creationId xmlns:p14="http://schemas.microsoft.com/office/powerpoint/2010/main" val="3652074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02252-B74D-48B7-AEE3-C0F1DA13B141}" type="slidenum">
              <a:rPr lang="en-CA" smtClean="0"/>
              <a:t>11</a:t>
            </a:fld>
            <a:endParaRPr lang="en-CA" dirty="0"/>
          </a:p>
        </p:txBody>
      </p:sp>
    </p:spTree>
    <p:extLst>
      <p:ext uri="{BB962C8B-B14F-4D97-AF65-F5344CB8AC3E}">
        <p14:creationId xmlns:p14="http://schemas.microsoft.com/office/powerpoint/2010/main" val="25049790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C02252-B74D-48B7-AEE3-C0F1DA13B141}" type="slidenum">
              <a:rPr lang="en-CA" smtClean="0"/>
              <a:t>12</a:t>
            </a:fld>
            <a:endParaRPr lang="en-CA" dirty="0"/>
          </a:p>
        </p:txBody>
      </p:sp>
    </p:spTree>
    <p:extLst>
      <p:ext uri="{BB962C8B-B14F-4D97-AF65-F5344CB8AC3E}">
        <p14:creationId xmlns:p14="http://schemas.microsoft.com/office/powerpoint/2010/main" val="2284097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02252-B74D-48B7-AEE3-C0F1DA13B141}" type="slidenum">
              <a:rPr lang="en-CA" smtClean="0"/>
              <a:t>13</a:t>
            </a:fld>
            <a:endParaRPr lang="en-CA" dirty="0"/>
          </a:p>
        </p:txBody>
      </p:sp>
    </p:spTree>
    <p:extLst>
      <p:ext uri="{BB962C8B-B14F-4D97-AF65-F5344CB8AC3E}">
        <p14:creationId xmlns:p14="http://schemas.microsoft.com/office/powerpoint/2010/main" val="1994220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02252-B74D-48B7-AEE3-C0F1DA13B141}" type="slidenum">
              <a:rPr lang="en-CA" smtClean="0"/>
              <a:t>14</a:t>
            </a:fld>
            <a:endParaRPr lang="en-CA" dirty="0"/>
          </a:p>
        </p:txBody>
      </p:sp>
    </p:spTree>
    <p:extLst>
      <p:ext uri="{BB962C8B-B14F-4D97-AF65-F5344CB8AC3E}">
        <p14:creationId xmlns:p14="http://schemas.microsoft.com/office/powerpoint/2010/main" val="3981975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02252-B74D-48B7-AEE3-C0F1DA13B141}" type="slidenum">
              <a:rPr lang="en-CA" smtClean="0"/>
              <a:t>15</a:t>
            </a:fld>
            <a:endParaRPr lang="en-CA" dirty="0"/>
          </a:p>
        </p:txBody>
      </p:sp>
    </p:spTree>
    <p:extLst>
      <p:ext uri="{BB962C8B-B14F-4D97-AF65-F5344CB8AC3E}">
        <p14:creationId xmlns:p14="http://schemas.microsoft.com/office/powerpoint/2010/main" val="2417114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02252-B74D-48B7-AEE3-C0F1DA13B141}" type="slidenum">
              <a:rPr lang="en-CA" smtClean="0"/>
              <a:t>16</a:t>
            </a:fld>
            <a:endParaRPr lang="en-CA" dirty="0"/>
          </a:p>
        </p:txBody>
      </p:sp>
    </p:spTree>
    <p:extLst>
      <p:ext uri="{BB962C8B-B14F-4D97-AF65-F5344CB8AC3E}">
        <p14:creationId xmlns:p14="http://schemas.microsoft.com/office/powerpoint/2010/main" val="3913562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C02252-B74D-48B7-AEE3-C0F1DA13B141}" type="slidenum">
              <a:rPr lang="en-CA" smtClean="0"/>
              <a:t>17</a:t>
            </a:fld>
            <a:endParaRPr lang="en-CA" dirty="0"/>
          </a:p>
        </p:txBody>
      </p:sp>
    </p:spTree>
    <p:extLst>
      <p:ext uri="{BB962C8B-B14F-4D97-AF65-F5344CB8AC3E}">
        <p14:creationId xmlns:p14="http://schemas.microsoft.com/office/powerpoint/2010/main" val="1129132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CA" dirty="0"/>
          </a:p>
        </p:txBody>
      </p:sp>
      <p:sp>
        <p:nvSpPr>
          <p:cNvPr id="4" name="Slide Number Placeholder 3"/>
          <p:cNvSpPr>
            <a:spLocks noGrp="1"/>
          </p:cNvSpPr>
          <p:nvPr>
            <p:ph type="sldNum" sz="quarter" idx="10"/>
          </p:nvPr>
        </p:nvSpPr>
        <p:spPr/>
        <p:txBody>
          <a:bodyPr/>
          <a:lstStyle/>
          <a:p>
            <a:fld id="{6AC02252-B74D-48B7-AEE3-C0F1DA13B141}" type="slidenum">
              <a:rPr lang="en-CA" smtClean="0"/>
              <a:t>18</a:t>
            </a:fld>
            <a:endParaRPr lang="en-CA" dirty="0"/>
          </a:p>
        </p:txBody>
      </p:sp>
    </p:spTree>
    <p:extLst>
      <p:ext uri="{BB962C8B-B14F-4D97-AF65-F5344CB8AC3E}">
        <p14:creationId xmlns:p14="http://schemas.microsoft.com/office/powerpoint/2010/main" val="42490210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02252-B74D-48B7-AEE3-C0F1DA13B141}" type="slidenum">
              <a:rPr lang="en-CA" smtClean="0"/>
              <a:t>19</a:t>
            </a:fld>
            <a:endParaRPr lang="en-CA" dirty="0"/>
          </a:p>
        </p:txBody>
      </p:sp>
    </p:spTree>
    <p:extLst>
      <p:ext uri="{BB962C8B-B14F-4D97-AF65-F5344CB8AC3E}">
        <p14:creationId xmlns:p14="http://schemas.microsoft.com/office/powerpoint/2010/main" val="4680858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02252-B74D-48B7-AEE3-C0F1DA13B141}" type="slidenum">
              <a:rPr lang="en-CA" smtClean="0"/>
              <a:t>20</a:t>
            </a:fld>
            <a:endParaRPr lang="en-CA" dirty="0"/>
          </a:p>
        </p:txBody>
      </p:sp>
    </p:spTree>
    <p:extLst>
      <p:ext uri="{BB962C8B-B14F-4D97-AF65-F5344CB8AC3E}">
        <p14:creationId xmlns:p14="http://schemas.microsoft.com/office/powerpoint/2010/main" val="1444473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02252-B74D-48B7-AEE3-C0F1DA13B141}" type="slidenum">
              <a:rPr lang="en-CA" smtClean="0"/>
              <a:t>2</a:t>
            </a:fld>
            <a:endParaRPr lang="en-CA" dirty="0"/>
          </a:p>
        </p:txBody>
      </p:sp>
    </p:spTree>
    <p:extLst>
      <p:ext uri="{BB962C8B-B14F-4D97-AF65-F5344CB8AC3E}">
        <p14:creationId xmlns:p14="http://schemas.microsoft.com/office/powerpoint/2010/main" val="31934274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C02252-B74D-48B7-AEE3-C0F1DA13B141}" type="slidenum">
              <a:rPr lang="en-CA" smtClean="0"/>
              <a:t>21</a:t>
            </a:fld>
            <a:endParaRPr lang="en-CA" dirty="0"/>
          </a:p>
        </p:txBody>
      </p:sp>
    </p:spTree>
    <p:extLst>
      <p:ext uri="{BB962C8B-B14F-4D97-AF65-F5344CB8AC3E}">
        <p14:creationId xmlns:p14="http://schemas.microsoft.com/office/powerpoint/2010/main" val="3870522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02252-B74D-48B7-AEE3-C0F1DA13B141}" type="slidenum">
              <a:rPr lang="en-CA" smtClean="0"/>
              <a:t>22</a:t>
            </a:fld>
            <a:endParaRPr lang="en-CA" dirty="0"/>
          </a:p>
        </p:txBody>
      </p:sp>
    </p:spTree>
    <p:extLst>
      <p:ext uri="{BB962C8B-B14F-4D97-AF65-F5344CB8AC3E}">
        <p14:creationId xmlns:p14="http://schemas.microsoft.com/office/powerpoint/2010/main" val="4106718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02252-B74D-48B7-AEE3-C0F1DA13B141}" type="slidenum">
              <a:rPr lang="en-CA" smtClean="0"/>
              <a:t>24</a:t>
            </a:fld>
            <a:endParaRPr lang="en-CA" dirty="0"/>
          </a:p>
        </p:txBody>
      </p:sp>
    </p:spTree>
    <p:extLst>
      <p:ext uri="{BB962C8B-B14F-4D97-AF65-F5344CB8AC3E}">
        <p14:creationId xmlns:p14="http://schemas.microsoft.com/office/powerpoint/2010/main" val="15814845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02252-B74D-48B7-AEE3-C0F1DA13B141}" type="slidenum">
              <a:rPr lang="en-CA" smtClean="0"/>
              <a:t>27</a:t>
            </a:fld>
            <a:endParaRPr lang="en-CA" dirty="0"/>
          </a:p>
        </p:txBody>
      </p:sp>
    </p:spTree>
    <p:extLst>
      <p:ext uri="{BB962C8B-B14F-4D97-AF65-F5344CB8AC3E}">
        <p14:creationId xmlns:p14="http://schemas.microsoft.com/office/powerpoint/2010/main" val="4463715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02252-B74D-48B7-AEE3-C0F1DA13B141}" type="slidenum">
              <a:rPr lang="en-CA" smtClean="0"/>
              <a:t>28</a:t>
            </a:fld>
            <a:endParaRPr lang="en-CA" dirty="0"/>
          </a:p>
        </p:txBody>
      </p:sp>
    </p:spTree>
    <p:extLst>
      <p:ext uri="{BB962C8B-B14F-4D97-AF65-F5344CB8AC3E}">
        <p14:creationId xmlns:p14="http://schemas.microsoft.com/office/powerpoint/2010/main" val="836341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02252-B74D-48B7-AEE3-C0F1DA13B141}" type="slidenum">
              <a:rPr lang="en-CA" smtClean="0"/>
              <a:t>30</a:t>
            </a:fld>
            <a:endParaRPr lang="en-CA" dirty="0"/>
          </a:p>
        </p:txBody>
      </p:sp>
    </p:spTree>
    <p:extLst>
      <p:ext uri="{BB962C8B-B14F-4D97-AF65-F5344CB8AC3E}">
        <p14:creationId xmlns:p14="http://schemas.microsoft.com/office/powerpoint/2010/main" val="1747559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02252-B74D-48B7-AEE3-C0F1DA13B141}" type="slidenum">
              <a:rPr lang="en-CA" smtClean="0"/>
              <a:t>32</a:t>
            </a:fld>
            <a:endParaRPr lang="en-CA" dirty="0"/>
          </a:p>
        </p:txBody>
      </p:sp>
    </p:spTree>
    <p:extLst>
      <p:ext uri="{BB962C8B-B14F-4D97-AF65-F5344CB8AC3E}">
        <p14:creationId xmlns:p14="http://schemas.microsoft.com/office/powerpoint/2010/main" val="2453839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AC02252-B74D-48B7-AEE3-C0F1DA13B141}"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6347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02252-B74D-48B7-AEE3-C0F1DA13B141}" type="slidenum">
              <a:rPr lang="en-CA" smtClean="0"/>
              <a:t>3</a:t>
            </a:fld>
            <a:endParaRPr lang="en-CA" dirty="0"/>
          </a:p>
        </p:txBody>
      </p:sp>
    </p:spTree>
    <p:extLst>
      <p:ext uri="{BB962C8B-B14F-4D97-AF65-F5344CB8AC3E}">
        <p14:creationId xmlns:p14="http://schemas.microsoft.com/office/powerpoint/2010/main" val="4242914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02252-B74D-48B7-AEE3-C0F1DA13B141}" type="slidenum">
              <a:rPr lang="en-CA" smtClean="0"/>
              <a:t>4</a:t>
            </a:fld>
            <a:endParaRPr lang="en-CA" dirty="0"/>
          </a:p>
        </p:txBody>
      </p:sp>
    </p:spTree>
    <p:extLst>
      <p:ext uri="{BB962C8B-B14F-4D97-AF65-F5344CB8AC3E}">
        <p14:creationId xmlns:p14="http://schemas.microsoft.com/office/powerpoint/2010/main" val="2498719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02252-B74D-48B7-AEE3-C0F1DA13B141}" type="slidenum">
              <a:rPr lang="en-CA" smtClean="0"/>
              <a:t>5</a:t>
            </a:fld>
            <a:endParaRPr lang="en-CA" dirty="0"/>
          </a:p>
        </p:txBody>
      </p:sp>
    </p:spTree>
    <p:extLst>
      <p:ext uri="{BB962C8B-B14F-4D97-AF65-F5344CB8AC3E}">
        <p14:creationId xmlns:p14="http://schemas.microsoft.com/office/powerpoint/2010/main" val="1329285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02252-B74D-48B7-AEE3-C0F1DA13B141}" type="slidenum">
              <a:rPr lang="en-CA" smtClean="0"/>
              <a:t>6</a:t>
            </a:fld>
            <a:endParaRPr lang="en-CA" dirty="0"/>
          </a:p>
        </p:txBody>
      </p:sp>
    </p:spTree>
    <p:extLst>
      <p:ext uri="{BB962C8B-B14F-4D97-AF65-F5344CB8AC3E}">
        <p14:creationId xmlns:p14="http://schemas.microsoft.com/office/powerpoint/2010/main" val="1579664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C02252-B74D-48B7-AEE3-C0F1DA13B141}" type="slidenum">
              <a:rPr lang="en-CA" smtClean="0"/>
              <a:t>8</a:t>
            </a:fld>
            <a:endParaRPr lang="en-CA" dirty="0"/>
          </a:p>
        </p:txBody>
      </p:sp>
    </p:spTree>
    <p:extLst>
      <p:ext uri="{BB962C8B-B14F-4D97-AF65-F5344CB8AC3E}">
        <p14:creationId xmlns:p14="http://schemas.microsoft.com/office/powerpoint/2010/main" val="1457693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02252-B74D-48B7-AEE3-C0F1DA13B141}" type="slidenum">
              <a:rPr lang="en-CA" smtClean="0"/>
              <a:t>9</a:t>
            </a:fld>
            <a:endParaRPr lang="en-CA" dirty="0"/>
          </a:p>
        </p:txBody>
      </p:sp>
    </p:spTree>
    <p:extLst>
      <p:ext uri="{BB962C8B-B14F-4D97-AF65-F5344CB8AC3E}">
        <p14:creationId xmlns:p14="http://schemas.microsoft.com/office/powerpoint/2010/main" val="2860051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C02252-B74D-48B7-AEE3-C0F1DA13B141}" type="slidenum">
              <a:rPr lang="en-CA" smtClean="0"/>
              <a:t>10</a:t>
            </a:fld>
            <a:endParaRPr lang="en-CA" dirty="0"/>
          </a:p>
        </p:txBody>
      </p:sp>
    </p:spTree>
    <p:extLst>
      <p:ext uri="{BB962C8B-B14F-4D97-AF65-F5344CB8AC3E}">
        <p14:creationId xmlns:p14="http://schemas.microsoft.com/office/powerpoint/2010/main" val="1108789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767064-A6F1-423F-8ECB-B60240FD42FE}" type="datetimeFigureOut">
              <a:rPr lang="en-CA" smtClean="0"/>
              <a:t>2024-01-09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FE2F4B2-6D7E-4BCC-9107-EDEB2069B548}" type="slidenum">
              <a:rPr lang="en-CA" smtClean="0"/>
              <a:t>‹#›</a:t>
            </a:fld>
            <a:endParaRPr lang="en-CA" dirty="0"/>
          </a:p>
        </p:txBody>
      </p:sp>
    </p:spTree>
    <p:extLst>
      <p:ext uri="{BB962C8B-B14F-4D97-AF65-F5344CB8AC3E}">
        <p14:creationId xmlns:p14="http://schemas.microsoft.com/office/powerpoint/2010/main" val="3308184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67064-A6F1-423F-8ECB-B60240FD42FE}" type="datetimeFigureOut">
              <a:rPr lang="en-CA" smtClean="0"/>
              <a:t>2024-01-09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FE2F4B2-6D7E-4BCC-9107-EDEB2069B548}" type="slidenum">
              <a:rPr lang="en-CA" smtClean="0"/>
              <a:t>‹#›</a:t>
            </a:fld>
            <a:endParaRPr lang="en-CA" dirty="0"/>
          </a:p>
        </p:txBody>
      </p:sp>
    </p:spTree>
    <p:extLst>
      <p:ext uri="{BB962C8B-B14F-4D97-AF65-F5344CB8AC3E}">
        <p14:creationId xmlns:p14="http://schemas.microsoft.com/office/powerpoint/2010/main" val="2449084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67064-A6F1-423F-8ECB-B60240FD42FE}" type="datetimeFigureOut">
              <a:rPr lang="en-CA" smtClean="0"/>
              <a:t>2024-01-09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FE2F4B2-6D7E-4BCC-9107-EDEB2069B548}" type="slidenum">
              <a:rPr lang="en-CA" smtClean="0"/>
              <a:t>‹#›</a:t>
            </a:fld>
            <a:endParaRPr lang="en-CA"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96287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67064-A6F1-423F-8ECB-B60240FD42FE}" type="datetimeFigureOut">
              <a:rPr lang="en-CA" smtClean="0"/>
              <a:t>2024-01-09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FE2F4B2-6D7E-4BCC-9107-EDEB2069B548}" type="slidenum">
              <a:rPr lang="en-CA" smtClean="0"/>
              <a:t>‹#›</a:t>
            </a:fld>
            <a:endParaRPr lang="en-CA" dirty="0"/>
          </a:p>
        </p:txBody>
      </p:sp>
    </p:spTree>
    <p:extLst>
      <p:ext uri="{BB962C8B-B14F-4D97-AF65-F5344CB8AC3E}">
        <p14:creationId xmlns:p14="http://schemas.microsoft.com/office/powerpoint/2010/main" val="2111494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67064-A6F1-423F-8ECB-B60240FD42FE}" type="datetimeFigureOut">
              <a:rPr lang="en-CA" smtClean="0"/>
              <a:t>2024-01-09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FE2F4B2-6D7E-4BCC-9107-EDEB2069B548}"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2771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67064-A6F1-423F-8ECB-B60240FD42FE}" type="datetimeFigureOut">
              <a:rPr lang="en-CA" smtClean="0"/>
              <a:t>2024-01-09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FE2F4B2-6D7E-4BCC-9107-EDEB2069B548}" type="slidenum">
              <a:rPr lang="en-CA" smtClean="0"/>
              <a:t>‹#›</a:t>
            </a:fld>
            <a:endParaRPr lang="en-CA" dirty="0"/>
          </a:p>
        </p:txBody>
      </p:sp>
    </p:spTree>
    <p:extLst>
      <p:ext uri="{BB962C8B-B14F-4D97-AF65-F5344CB8AC3E}">
        <p14:creationId xmlns:p14="http://schemas.microsoft.com/office/powerpoint/2010/main" val="3331442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767064-A6F1-423F-8ECB-B60240FD42FE}" type="datetimeFigureOut">
              <a:rPr lang="en-CA" smtClean="0"/>
              <a:t>2024-01-09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FE2F4B2-6D7E-4BCC-9107-EDEB2069B548}" type="slidenum">
              <a:rPr lang="en-CA" smtClean="0"/>
              <a:t>‹#›</a:t>
            </a:fld>
            <a:endParaRPr lang="en-CA" dirty="0"/>
          </a:p>
        </p:txBody>
      </p:sp>
    </p:spTree>
    <p:extLst>
      <p:ext uri="{BB962C8B-B14F-4D97-AF65-F5344CB8AC3E}">
        <p14:creationId xmlns:p14="http://schemas.microsoft.com/office/powerpoint/2010/main" val="3506035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767064-A6F1-423F-8ECB-B60240FD42FE}" type="datetimeFigureOut">
              <a:rPr lang="en-CA" smtClean="0"/>
              <a:t>2024-01-09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FE2F4B2-6D7E-4BCC-9107-EDEB2069B548}" type="slidenum">
              <a:rPr lang="en-CA" smtClean="0"/>
              <a:t>‹#›</a:t>
            </a:fld>
            <a:endParaRPr lang="en-CA" dirty="0"/>
          </a:p>
        </p:txBody>
      </p:sp>
    </p:spTree>
    <p:extLst>
      <p:ext uri="{BB962C8B-B14F-4D97-AF65-F5344CB8AC3E}">
        <p14:creationId xmlns:p14="http://schemas.microsoft.com/office/powerpoint/2010/main" val="457030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767064-A6F1-423F-8ECB-B60240FD42FE}" type="datetimeFigureOut">
              <a:rPr lang="en-CA" smtClean="0"/>
              <a:t>2024-01-09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FE2F4B2-6D7E-4BCC-9107-EDEB2069B548}" type="slidenum">
              <a:rPr lang="en-CA" smtClean="0"/>
              <a:t>‹#›</a:t>
            </a:fld>
            <a:endParaRPr lang="en-CA" dirty="0"/>
          </a:p>
        </p:txBody>
      </p:sp>
    </p:spTree>
    <p:extLst>
      <p:ext uri="{BB962C8B-B14F-4D97-AF65-F5344CB8AC3E}">
        <p14:creationId xmlns:p14="http://schemas.microsoft.com/office/powerpoint/2010/main" val="2658473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67064-A6F1-423F-8ECB-B60240FD42FE}" type="datetimeFigureOut">
              <a:rPr lang="en-CA" smtClean="0"/>
              <a:t>2024-01-09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FE2F4B2-6D7E-4BCC-9107-EDEB2069B548}" type="slidenum">
              <a:rPr lang="en-CA" smtClean="0"/>
              <a:t>‹#›</a:t>
            </a:fld>
            <a:endParaRPr lang="en-CA" dirty="0"/>
          </a:p>
        </p:txBody>
      </p:sp>
    </p:spTree>
    <p:extLst>
      <p:ext uri="{BB962C8B-B14F-4D97-AF65-F5344CB8AC3E}">
        <p14:creationId xmlns:p14="http://schemas.microsoft.com/office/powerpoint/2010/main" val="563476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767064-A6F1-423F-8ECB-B60240FD42FE}" type="datetimeFigureOut">
              <a:rPr lang="en-CA" smtClean="0"/>
              <a:t>2024-01-09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8FE2F4B2-6D7E-4BCC-9107-EDEB2069B548}" type="slidenum">
              <a:rPr lang="en-CA" smtClean="0"/>
              <a:t>‹#›</a:t>
            </a:fld>
            <a:endParaRPr lang="en-CA" dirty="0"/>
          </a:p>
        </p:txBody>
      </p:sp>
    </p:spTree>
    <p:extLst>
      <p:ext uri="{BB962C8B-B14F-4D97-AF65-F5344CB8AC3E}">
        <p14:creationId xmlns:p14="http://schemas.microsoft.com/office/powerpoint/2010/main" val="3712223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767064-A6F1-423F-8ECB-B60240FD42FE}" type="datetimeFigureOut">
              <a:rPr lang="en-CA" smtClean="0"/>
              <a:t>2024-01-09</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8FE2F4B2-6D7E-4BCC-9107-EDEB2069B548}" type="slidenum">
              <a:rPr lang="en-CA" smtClean="0"/>
              <a:t>‹#›</a:t>
            </a:fld>
            <a:endParaRPr lang="en-CA" dirty="0"/>
          </a:p>
        </p:txBody>
      </p:sp>
    </p:spTree>
    <p:extLst>
      <p:ext uri="{BB962C8B-B14F-4D97-AF65-F5344CB8AC3E}">
        <p14:creationId xmlns:p14="http://schemas.microsoft.com/office/powerpoint/2010/main" val="2516732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767064-A6F1-423F-8ECB-B60240FD42FE}" type="datetimeFigureOut">
              <a:rPr lang="en-CA" smtClean="0"/>
              <a:t>2024-01-09</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8FE2F4B2-6D7E-4BCC-9107-EDEB2069B548}" type="slidenum">
              <a:rPr lang="en-CA" smtClean="0"/>
              <a:t>‹#›</a:t>
            </a:fld>
            <a:endParaRPr lang="en-CA" dirty="0"/>
          </a:p>
        </p:txBody>
      </p:sp>
    </p:spTree>
    <p:extLst>
      <p:ext uri="{BB962C8B-B14F-4D97-AF65-F5344CB8AC3E}">
        <p14:creationId xmlns:p14="http://schemas.microsoft.com/office/powerpoint/2010/main" val="296352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67064-A6F1-423F-8ECB-B60240FD42FE}" type="datetimeFigureOut">
              <a:rPr lang="en-CA" smtClean="0"/>
              <a:t>2024-01-09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8FE2F4B2-6D7E-4BCC-9107-EDEB2069B548}" type="slidenum">
              <a:rPr lang="en-CA" smtClean="0"/>
              <a:t>‹#›</a:t>
            </a:fld>
            <a:endParaRPr lang="en-CA" dirty="0"/>
          </a:p>
        </p:txBody>
      </p:sp>
    </p:spTree>
    <p:extLst>
      <p:ext uri="{BB962C8B-B14F-4D97-AF65-F5344CB8AC3E}">
        <p14:creationId xmlns:p14="http://schemas.microsoft.com/office/powerpoint/2010/main" val="1198916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767064-A6F1-423F-8ECB-B60240FD42FE}" type="datetimeFigureOut">
              <a:rPr lang="en-CA" smtClean="0"/>
              <a:t>2024-01-09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8FE2F4B2-6D7E-4BCC-9107-EDEB2069B548}" type="slidenum">
              <a:rPr lang="en-CA" smtClean="0"/>
              <a:t>‹#›</a:t>
            </a:fld>
            <a:endParaRPr lang="en-CA" dirty="0"/>
          </a:p>
        </p:txBody>
      </p:sp>
    </p:spTree>
    <p:extLst>
      <p:ext uri="{BB962C8B-B14F-4D97-AF65-F5344CB8AC3E}">
        <p14:creationId xmlns:p14="http://schemas.microsoft.com/office/powerpoint/2010/main" val="31039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767064-A6F1-423F-8ECB-B60240FD42FE}" type="datetimeFigureOut">
              <a:rPr lang="en-CA" smtClean="0"/>
              <a:t>2024-01-09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8FE2F4B2-6D7E-4BCC-9107-EDEB2069B548}" type="slidenum">
              <a:rPr lang="en-CA" smtClean="0"/>
              <a:t>‹#›</a:t>
            </a:fld>
            <a:endParaRPr lang="en-CA" dirty="0"/>
          </a:p>
        </p:txBody>
      </p:sp>
    </p:spTree>
    <p:extLst>
      <p:ext uri="{BB962C8B-B14F-4D97-AF65-F5344CB8AC3E}">
        <p14:creationId xmlns:p14="http://schemas.microsoft.com/office/powerpoint/2010/main" val="2174734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9767064-A6F1-423F-8ECB-B60240FD42FE}" type="datetimeFigureOut">
              <a:rPr lang="en-CA" smtClean="0"/>
              <a:t>2024-01-09</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FE2F4B2-6D7E-4BCC-9107-EDEB2069B548}" type="slidenum">
              <a:rPr lang="en-CA" smtClean="0"/>
              <a:t>‹#›</a:t>
            </a:fld>
            <a:endParaRPr lang="en-CA" dirty="0"/>
          </a:p>
        </p:txBody>
      </p:sp>
    </p:spTree>
    <p:extLst>
      <p:ext uri="{BB962C8B-B14F-4D97-AF65-F5344CB8AC3E}">
        <p14:creationId xmlns:p14="http://schemas.microsoft.com/office/powerpoint/2010/main" val="4366800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8076" y="1160865"/>
            <a:ext cx="7766936" cy="1646302"/>
          </a:xfrm>
        </p:spPr>
        <p:txBody>
          <a:bodyPr/>
          <a:lstStyle/>
          <a:p>
            <a:r>
              <a:rPr lang="en-US" dirty="0"/>
              <a:t>MENTAL DISORDERS</a:t>
            </a:r>
            <a:br>
              <a:rPr lang="en-US" dirty="0"/>
            </a:br>
            <a:endParaRPr lang="en-CA" sz="2000" dirty="0"/>
          </a:p>
        </p:txBody>
      </p:sp>
      <p:sp>
        <p:nvSpPr>
          <p:cNvPr id="3" name="Subtitle 2"/>
          <p:cNvSpPr>
            <a:spLocks noGrp="1"/>
          </p:cNvSpPr>
          <p:nvPr>
            <p:ph type="subTitle" idx="1"/>
          </p:nvPr>
        </p:nvSpPr>
        <p:spPr>
          <a:xfrm flipV="1">
            <a:off x="5379867" y="5939160"/>
            <a:ext cx="4528407" cy="497150"/>
          </a:xfrm>
        </p:spPr>
        <p:txBody>
          <a:bodyPr>
            <a:normAutofit fontScale="25000" lnSpcReduction="20000"/>
          </a:bodyPr>
          <a:lstStyle/>
          <a:p>
            <a:endParaRPr lang="en-US" sz="5100" dirty="0"/>
          </a:p>
          <a:p>
            <a:endParaRPr lang="en-US" dirty="0"/>
          </a:p>
          <a:p>
            <a:endParaRPr lang="en-US" dirty="0"/>
          </a:p>
          <a:p>
            <a:r>
              <a:rPr lang="en-US" dirty="0"/>
              <a:t> </a:t>
            </a:r>
            <a:endParaRPr lang="en-CA"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4758" y="272361"/>
            <a:ext cx="2823713" cy="1027816"/>
          </a:xfrm>
          <a:prstGeom prst="rect">
            <a:avLst/>
          </a:prstGeom>
        </p:spPr>
      </p:pic>
      <p:sp>
        <p:nvSpPr>
          <p:cNvPr id="6" name="TextBox 5">
            <a:extLst>
              <a:ext uri="{FF2B5EF4-FFF2-40B4-BE49-F238E27FC236}">
                <a16:creationId xmlns:a16="http://schemas.microsoft.com/office/drawing/2014/main" id="{59DE4296-58C8-435F-821B-458E677CADC0}"/>
              </a:ext>
            </a:extLst>
          </p:cNvPr>
          <p:cNvSpPr txBox="1"/>
          <p:nvPr/>
        </p:nvSpPr>
        <p:spPr>
          <a:xfrm>
            <a:off x="887105" y="3394880"/>
            <a:ext cx="7049531" cy="369332"/>
          </a:xfrm>
          <a:prstGeom prst="rect">
            <a:avLst/>
          </a:prstGeom>
          <a:noFill/>
        </p:spPr>
        <p:txBody>
          <a:bodyPr wrap="square">
            <a:spAutoFit/>
          </a:bodyPr>
          <a:lstStyle/>
          <a:p>
            <a:r>
              <a:rPr lang="en-US" dirty="0"/>
              <a:t>LET’S HAVE A CLOSER LOOK AT MENTAL DISORDER CLAIMS</a:t>
            </a:r>
          </a:p>
        </p:txBody>
      </p:sp>
      <p:pic>
        <p:nvPicPr>
          <p:cNvPr id="7" name="Content Placeholder 3">
            <a:extLst>
              <a:ext uri="{FF2B5EF4-FFF2-40B4-BE49-F238E27FC236}">
                <a16:creationId xmlns:a16="http://schemas.microsoft.com/office/drawing/2014/main" id="{0EA8021C-5F1E-463F-B3FA-2E87C245063D}"/>
              </a:ext>
            </a:extLst>
          </p:cNvPr>
          <p:cNvPicPr>
            <a:picLocks noChangeAspect="1"/>
          </p:cNvPicPr>
          <p:nvPr/>
        </p:nvPicPr>
        <p:blipFill>
          <a:blip r:embed="rId4"/>
          <a:stretch>
            <a:fillRect/>
          </a:stretch>
        </p:blipFill>
        <p:spPr>
          <a:xfrm>
            <a:off x="2420540" y="3868178"/>
            <a:ext cx="3305557" cy="2989822"/>
          </a:xfrm>
          <a:prstGeom prst="rect">
            <a:avLst/>
          </a:prstGeom>
        </p:spPr>
      </p:pic>
    </p:spTree>
    <p:extLst>
      <p:ext uri="{BB962C8B-B14F-4D97-AF65-F5344CB8AC3E}">
        <p14:creationId xmlns:p14="http://schemas.microsoft.com/office/powerpoint/2010/main" val="2678244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793237" cy="1846998"/>
          </a:xfrm>
        </p:spPr>
        <p:txBody>
          <a:bodyPr>
            <a:noAutofit/>
          </a:bodyPr>
          <a:lstStyle/>
          <a:p>
            <a:r>
              <a:rPr lang="en-US" dirty="0"/>
              <a:t>The requirement (in Section 135(1)(b) of the Act) of Diagnosis by a psychiatrist or psychologist</a:t>
            </a:r>
          </a:p>
        </p:txBody>
      </p:sp>
      <p:sp>
        <p:nvSpPr>
          <p:cNvPr id="3" name="Content Placeholder 2"/>
          <p:cNvSpPr>
            <a:spLocks noGrp="1"/>
          </p:cNvSpPr>
          <p:nvPr>
            <p:ph idx="1"/>
          </p:nvPr>
        </p:nvSpPr>
        <p:spPr>
          <a:xfrm>
            <a:off x="677334" y="2745150"/>
            <a:ext cx="8596668" cy="3951305"/>
          </a:xfrm>
        </p:spPr>
        <p:txBody>
          <a:bodyPr/>
          <a:lstStyle/>
          <a:p>
            <a:pPr marL="0" indent="0">
              <a:buNone/>
            </a:pPr>
            <a:r>
              <a:rPr lang="en-US" sz="2400" i="1" dirty="0"/>
              <a:t>Workers Compensation Act: </a:t>
            </a:r>
            <a:r>
              <a:rPr lang="en-US" sz="2400" dirty="0">
                <a:solidFill>
                  <a:schemeClr val="tx2">
                    <a:lumMod val="75000"/>
                  </a:schemeClr>
                </a:solidFill>
              </a:rPr>
              <a:t>Section 135(1)(b)</a:t>
            </a:r>
          </a:p>
          <a:p>
            <a:pPr marL="0" indent="0">
              <a:buNone/>
            </a:pPr>
            <a:r>
              <a:rPr lang="en-US" sz="2400" dirty="0"/>
              <a:t>…the mental disorder is diagnosed by a psychiatrist or psychologist as a mental or physical condition that is described, at the time of diagnosis, in the most recent Diagnostic and Statistical Manual of Mental published by the American Psychiatric Association </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20200" y="3668486"/>
            <a:ext cx="2971800" cy="3189514"/>
          </a:xfrm>
          <a:prstGeom prst="rect">
            <a:avLst/>
          </a:prstGeom>
        </p:spPr>
      </p:pic>
    </p:spTree>
    <p:extLst>
      <p:ext uri="{BB962C8B-B14F-4D97-AF65-F5344CB8AC3E}">
        <p14:creationId xmlns:p14="http://schemas.microsoft.com/office/powerpoint/2010/main" val="851883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89C9F-C3D6-4B39-BE4E-EE72CF0477C3}"/>
              </a:ext>
            </a:extLst>
          </p:cNvPr>
          <p:cNvSpPr>
            <a:spLocks noGrp="1"/>
          </p:cNvSpPr>
          <p:nvPr>
            <p:ph type="title"/>
          </p:nvPr>
        </p:nvSpPr>
        <p:spPr/>
        <p:txBody>
          <a:bodyPr/>
          <a:lstStyle/>
          <a:p>
            <a:r>
              <a:rPr lang="en-US" dirty="0"/>
              <a:t>How does WorkSafeBC adjudicate claims that do not have a DSM-5 Diagnosis?</a:t>
            </a:r>
          </a:p>
        </p:txBody>
      </p:sp>
      <p:sp>
        <p:nvSpPr>
          <p:cNvPr id="3" name="Content Placeholder 2">
            <a:extLst>
              <a:ext uri="{FF2B5EF4-FFF2-40B4-BE49-F238E27FC236}">
                <a16:creationId xmlns:a16="http://schemas.microsoft.com/office/drawing/2014/main" id="{22B8D66C-DA81-4D4D-8543-AD7B795DC9D0}"/>
              </a:ext>
            </a:extLst>
          </p:cNvPr>
          <p:cNvSpPr>
            <a:spLocks noGrp="1"/>
          </p:cNvSpPr>
          <p:nvPr>
            <p:ph idx="1"/>
          </p:nvPr>
        </p:nvSpPr>
        <p:spPr/>
        <p:txBody>
          <a:bodyPr/>
          <a:lstStyle/>
          <a:p>
            <a:pPr marL="0" indent="0">
              <a:buNone/>
            </a:pPr>
            <a:r>
              <a:rPr lang="en-US" dirty="0"/>
              <a:t>WorkSafeBC will consider the other elements [135(1)(a) and (c)] of the worker’s claim </a:t>
            </a:r>
            <a:r>
              <a:rPr lang="en-US" u="sng" dirty="0"/>
              <a:t>first</a:t>
            </a:r>
            <a:r>
              <a:rPr lang="en-US" dirty="0"/>
              <a:t>. </a:t>
            </a:r>
          </a:p>
          <a:p>
            <a:pPr marL="0" indent="0">
              <a:buNone/>
            </a:pPr>
            <a:endParaRPr lang="en-US" dirty="0"/>
          </a:p>
          <a:p>
            <a:pPr marL="0" indent="0">
              <a:buNone/>
            </a:pPr>
            <a:r>
              <a:rPr lang="en-US" dirty="0"/>
              <a:t>If the WorkSafeBC officer determines the worker’s claim meets the other criteria, then WorkSafeBC will normally refer the worker for a Psychological Assessment.</a:t>
            </a:r>
          </a:p>
        </p:txBody>
      </p:sp>
    </p:spTree>
    <p:extLst>
      <p:ext uri="{BB962C8B-B14F-4D97-AF65-F5344CB8AC3E}">
        <p14:creationId xmlns:p14="http://schemas.microsoft.com/office/powerpoint/2010/main" val="1282775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097" y="576943"/>
            <a:ext cx="8596668" cy="1077686"/>
          </a:xfrm>
        </p:spPr>
        <p:txBody>
          <a:bodyPr>
            <a:normAutofit fontScale="90000"/>
          </a:bodyPr>
          <a:lstStyle/>
          <a:p>
            <a:r>
              <a:rPr lang="en-US" dirty="0"/>
              <a:t>Section 135(1)(a) of the </a:t>
            </a:r>
            <a:r>
              <a:rPr lang="en-US" i="1" dirty="0"/>
              <a:t>Act</a:t>
            </a:r>
            <a:br>
              <a:rPr lang="en-US" dirty="0"/>
            </a:br>
            <a:br>
              <a:rPr lang="en-US" dirty="0">
                <a:solidFill>
                  <a:schemeClr val="tx2">
                    <a:lumMod val="75000"/>
                  </a:schemeClr>
                </a:solidFill>
              </a:rPr>
            </a:br>
            <a:br>
              <a:rPr lang="en-US" dirty="0"/>
            </a:br>
            <a:endParaRPr lang="en-US" dirty="0"/>
          </a:p>
        </p:txBody>
      </p:sp>
      <p:sp>
        <p:nvSpPr>
          <p:cNvPr id="3" name="Content Placeholder 2"/>
          <p:cNvSpPr>
            <a:spLocks noGrp="1"/>
          </p:cNvSpPr>
          <p:nvPr>
            <p:ph idx="1"/>
          </p:nvPr>
        </p:nvSpPr>
        <p:spPr>
          <a:xfrm>
            <a:off x="677334" y="1915885"/>
            <a:ext cx="8596668" cy="4386943"/>
          </a:xfrm>
        </p:spPr>
        <p:txBody>
          <a:bodyPr>
            <a:normAutofit fontScale="92500"/>
          </a:bodyPr>
          <a:lstStyle/>
          <a:p>
            <a:pPr marL="0" indent="0">
              <a:buNone/>
            </a:pPr>
            <a:r>
              <a:rPr lang="en-US" sz="2400" dirty="0">
                <a:solidFill>
                  <a:schemeClr val="tx2">
                    <a:lumMod val="75000"/>
                  </a:schemeClr>
                </a:solidFill>
              </a:rPr>
              <a:t>Section 135(1)(a)</a:t>
            </a:r>
          </a:p>
          <a:p>
            <a:pPr marL="0" indent="0">
              <a:buNone/>
            </a:pPr>
            <a:br>
              <a:rPr lang="en-US" sz="2400" dirty="0">
                <a:solidFill>
                  <a:schemeClr val="tx2">
                    <a:lumMod val="75000"/>
                  </a:schemeClr>
                </a:solidFill>
              </a:rPr>
            </a:br>
            <a:r>
              <a:rPr lang="en-US" sz="2400" dirty="0"/>
              <a:t>…a worker is entitled to compensation for a mental disorder</a:t>
            </a:r>
          </a:p>
          <a:p>
            <a:pPr marL="0" indent="0">
              <a:buNone/>
            </a:pPr>
            <a:r>
              <a:rPr lang="en-CA" sz="2400" dirty="0"/>
              <a:t>(a) </a:t>
            </a:r>
            <a:r>
              <a:rPr lang="en-US" sz="2400" dirty="0"/>
              <a:t>…if the mental disorder is </a:t>
            </a:r>
            <a:r>
              <a:rPr lang="en-CA" sz="2400" dirty="0"/>
              <a:t>either</a:t>
            </a:r>
          </a:p>
          <a:p>
            <a:pPr marL="914400" lvl="2" indent="0">
              <a:buNone/>
            </a:pPr>
            <a:r>
              <a:rPr lang="en-CA" sz="2400" dirty="0"/>
              <a:t>(i)   a reaction to one or more traumatic events arising out of and in the course of the worker's employment, or</a:t>
            </a:r>
          </a:p>
          <a:p>
            <a:pPr marL="914400" lvl="2" indent="0">
              <a:buNone/>
            </a:pPr>
            <a:r>
              <a:rPr lang="en-CA" sz="2400" dirty="0"/>
              <a:t>(ii)   predominantly caused by a significant work-related stressor, including bullying or harassment, or a cumulative series of significant work-related stressors, arising out of and in the course of the worker's employment;</a:t>
            </a:r>
          </a:p>
          <a:p>
            <a:endParaRPr lang="en-US" dirty="0"/>
          </a:p>
        </p:txBody>
      </p:sp>
    </p:spTree>
    <p:extLst>
      <p:ext uri="{BB962C8B-B14F-4D97-AF65-F5344CB8AC3E}">
        <p14:creationId xmlns:p14="http://schemas.microsoft.com/office/powerpoint/2010/main" val="771358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66800"/>
          </a:xfrm>
        </p:spPr>
        <p:txBody>
          <a:bodyPr>
            <a:normAutofit fontScale="90000"/>
          </a:bodyPr>
          <a:lstStyle/>
          <a:p>
            <a:r>
              <a:rPr lang="en-US" dirty="0"/>
              <a:t>Section 135(1)(a) of the </a:t>
            </a:r>
            <a:r>
              <a:rPr lang="en-US" i="1" dirty="0"/>
              <a:t>Act</a:t>
            </a:r>
            <a:r>
              <a:rPr lang="en-US" dirty="0"/>
              <a:t> </a:t>
            </a:r>
            <a:br>
              <a:rPr lang="en-US" dirty="0"/>
            </a:br>
            <a:r>
              <a:rPr lang="en-US" dirty="0"/>
              <a:t>What is a traumatic event?</a:t>
            </a:r>
            <a:br>
              <a:rPr lang="en-US" dirty="0"/>
            </a:br>
            <a:endParaRPr lang="en-CA" dirty="0"/>
          </a:p>
        </p:txBody>
      </p:sp>
      <p:sp>
        <p:nvSpPr>
          <p:cNvPr id="3" name="Content Placeholder 2"/>
          <p:cNvSpPr>
            <a:spLocks noGrp="1"/>
          </p:cNvSpPr>
          <p:nvPr>
            <p:ph idx="1"/>
          </p:nvPr>
        </p:nvSpPr>
        <p:spPr>
          <a:xfrm>
            <a:off x="601134" y="1905000"/>
            <a:ext cx="8596668" cy="4441370"/>
          </a:xfrm>
        </p:spPr>
        <p:txBody>
          <a:bodyPr>
            <a:normAutofit/>
          </a:bodyPr>
          <a:lstStyle/>
          <a:p>
            <a:r>
              <a:rPr lang="en-US" dirty="0">
                <a:solidFill>
                  <a:schemeClr val="tx1"/>
                </a:solidFill>
              </a:rPr>
              <a:t>Policy item #C3-24.00 defines a traumatic event “an emotionally shocking event” that is generally unusual and distinct from the duties and interpersonal relations of a worker’s employment. </a:t>
            </a:r>
          </a:p>
          <a:p>
            <a:r>
              <a:rPr lang="en-US" dirty="0">
                <a:solidFill>
                  <a:schemeClr val="tx1"/>
                </a:solidFill>
              </a:rPr>
              <a:t>The (Interim) Practice Directive #C3-3 states that a traumatic event should be defined as an emotionally shocking event which may be characterized as “a profound and sudden disturbance of the physical or mental senses, a sudden and violent physical or mental impression” or is “extremely startling, distressing or offensive.” </a:t>
            </a:r>
          </a:p>
          <a:p>
            <a:r>
              <a:rPr lang="en-US" dirty="0">
                <a:solidFill>
                  <a:schemeClr val="tx1"/>
                </a:solidFill>
              </a:rPr>
              <a:t>The policy item #C3-24.00 considers the worker’s subjective statements and response to the event, but whether an event is traumatic is not necessarily determined solely by the worker’s subjective belief. It involves both a subjective and objective analysis.</a:t>
            </a:r>
          </a:p>
          <a:p>
            <a:endParaRPr lang="en-CA" dirty="0"/>
          </a:p>
        </p:txBody>
      </p:sp>
    </p:spTree>
    <p:extLst>
      <p:ext uri="{BB962C8B-B14F-4D97-AF65-F5344CB8AC3E}">
        <p14:creationId xmlns:p14="http://schemas.microsoft.com/office/powerpoint/2010/main" val="2803670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Section 135(1)(a) of the </a:t>
            </a:r>
            <a:r>
              <a:rPr lang="en-US" i="1" dirty="0"/>
              <a:t>Act</a:t>
            </a:r>
            <a:br>
              <a:rPr lang="en-US" dirty="0"/>
            </a:br>
            <a:r>
              <a:rPr lang="en-US" dirty="0"/>
              <a:t>What is a significant work-related stressor?</a:t>
            </a:r>
            <a:br>
              <a:rPr lang="en-US" dirty="0"/>
            </a:br>
            <a:br>
              <a:rPr lang="en-US" dirty="0"/>
            </a:br>
            <a:endParaRPr lang="en-CA" dirty="0"/>
          </a:p>
        </p:txBody>
      </p:sp>
      <p:sp>
        <p:nvSpPr>
          <p:cNvPr id="3" name="Content Placeholder 2"/>
          <p:cNvSpPr>
            <a:spLocks noGrp="1"/>
          </p:cNvSpPr>
          <p:nvPr>
            <p:ph idx="1"/>
          </p:nvPr>
        </p:nvSpPr>
        <p:spPr>
          <a:xfrm>
            <a:off x="677334" y="1930401"/>
            <a:ext cx="8122282" cy="4110962"/>
          </a:xfrm>
        </p:spPr>
        <p:txBody>
          <a:bodyPr>
            <a:normAutofit fontScale="92500" lnSpcReduction="10000"/>
          </a:bodyPr>
          <a:lstStyle/>
          <a:p>
            <a:pPr marL="0" lvl="0" indent="0" defTabSz="914400">
              <a:spcBef>
                <a:spcPts val="0"/>
              </a:spcBef>
              <a:buClrTx/>
              <a:buSzTx/>
              <a:buNone/>
              <a:defRPr/>
            </a:pPr>
            <a:r>
              <a:rPr lang="en-US" sz="2000" dirty="0">
                <a:solidFill>
                  <a:schemeClr val="tx1"/>
                </a:solidFill>
              </a:rPr>
              <a:t>Policy item #C3-24.00 of RSCM II sets out that significant workplace stressors must be identifiable and that they are considered “significant” when they are excessive in intensity and/or duration from what is experienced in the normal pressures or tensions of a worker’s employment. </a:t>
            </a:r>
            <a:endParaRPr lang="en-US" sz="2000" dirty="0"/>
          </a:p>
          <a:p>
            <a:r>
              <a:rPr lang="en-US" sz="2000" dirty="0">
                <a:solidFill>
                  <a:schemeClr val="tx1"/>
                </a:solidFill>
              </a:rPr>
              <a:t>The policy provides: A work-related stressor is considered “significant” when it is excessive in intensity and/or duration from what is experienced in the normal pressures or tensions of a worker’s employment. </a:t>
            </a:r>
          </a:p>
          <a:p>
            <a:r>
              <a:rPr lang="en-US" sz="2000" dirty="0">
                <a:solidFill>
                  <a:schemeClr val="tx1"/>
                </a:solidFill>
              </a:rPr>
              <a:t>The policy also provides: A worker’s subjective statements and response to the stressors are considered, but whether a stressor is significant is not determined solely by the worker’s subjective belief. There is both a subjective and objective element to the analysis. This is the identical wording policy uses for traumatic events.  </a:t>
            </a:r>
          </a:p>
          <a:p>
            <a:endParaRPr lang="en-US" sz="2000" dirty="0">
              <a:solidFill>
                <a:schemeClr val="tx1"/>
              </a:solidFill>
            </a:endParaRPr>
          </a:p>
          <a:p>
            <a:endParaRPr lang="en-US" sz="2000" dirty="0"/>
          </a:p>
          <a:p>
            <a:endParaRPr lang="en-CA" dirty="0"/>
          </a:p>
        </p:txBody>
      </p:sp>
    </p:spTree>
    <p:extLst>
      <p:ext uri="{BB962C8B-B14F-4D97-AF65-F5344CB8AC3E}">
        <p14:creationId xmlns:p14="http://schemas.microsoft.com/office/powerpoint/2010/main" val="2632703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2144"/>
            <a:ext cx="8596668" cy="953555"/>
          </a:xfrm>
        </p:spPr>
        <p:txBody>
          <a:bodyPr>
            <a:normAutofit fontScale="90000"/>
          </a:bodyPr>
          <a:lstStyle/>
          <a:p>
            <a:r>
              <a:rPr lang="en-US" dirty="0"/>
              <a:t>Bullying and Harassment</a:t>
            </a:r>
            <a:br>
              <a:rPr lang="en-US" dirty="0"/>
            </a:br>
            <a:endParaRPr lang="en-CA" dirty="0"/>
          </a:p>
        </p:txBody>
      </p:sp>
      <p:sp>
        <p:nvSpPr>
          <p:cNvPr id="3" name="Content Placeholder 2"/>
          <p:cNvSpPr>
            <a:spLocks noGrp="1"/>
          </p:cNvSpPr>
          <p:nvPr>
            <p:ph idx="1"/>
          </p:nvPr>
        </p:nvSpPr>
        <p:spPr>
          <a:xfrm>
            <a:off x="677334" y="1008529"/>
            <a:ext cx="8596668" cy="5577327"/>
          </a:xfrm>
        </p:spPr>
        <p:txBody>
          <a:bodyPr>
            <a:normAutofit fontScale="92500"/>
          </a:bodyPr>
          <a:lstStyle/>
          <a:p>
            <a:pPr marL="0" indent="0">
              <a:buNone/>
            </a:pPr>
            <a:r>
              <a:rPr lang="en-US" sz="2200" dirty="0">
                <a:solidFill>
                  <a:schemeClr val="tx1"/>
                </a:solidFill>
              </a:rPr>
              <a:t>Section 135(1)(ii) provides that workplace bullying and harassment is an example of a significant work-related stressor.</a:t>
            </a:r>
            <a:endParaRPr lang="en-US" sz="2200" dirty="0"/>
          </a:p>
          <a:p>
            <a:pPr marL="0" indent="0">
              <a:buNone/>
            </a:pPr>
            <a:r>
              <a:rPr lang="en-US" sz="2200" dirty="0">
                <a:solidFill>
                  <a:schemeClr val="tx1"/>
                </a:solidFill>
              </a:rPr>
              <a:t>Policy item #C3-24.00: </a:t>
            </a:r>
            <a:endParaRPr lang="en-US" sz="2200" dirty="0"/>
          </a:p>
          <a:p>
            <a:pPr marL="0" indent="0">
              <a:buNone/>
            </a:pPr>
            <a:r>
              <a:rPr lang="en-US" sz="2200" dirty="0"/>
              <a:t>Bullying and harassment are events that are considered </a:t>
            </a:r>
            <a:r>
              <a:rPr lang="en-US" sz="2200" b="1" dirty="0"/>
              <a:t>threatening</a:t>
            </a:r>
            <a:r>
              <a:rPr lang="en-US" sz="2200" dirty="0"/>
              <a:t> or </a:t>
            </a:r>
            <a:r>
              <a:rPr lang="en-US" sz="2200" b="1" dirty="0"/>
              <a:t>abusive</a:t>
            </a:r>
            <a:r>
              <a:rPr lang="en-US" sz="2200" dirty="0"/>
              <a:t>. </a:t>
            </a:r>
          </a:p>
          <a:p>
            <a:pPr marL="685800" lvl="1">
              <a:buFont typeface="Arial" panose="020B0604020202020204" pitchFamily="34" charset="0"/>
              <a:buChar char="•"/>
            </a:pPr>
            <a:r>
              <a:rPr lang="en-US" sz="2200" dirty="0"/>
              <a:t>Conduct that is intended to, or should reasonably have been known would, intimidate, humiliate or degrade an individual. </a:t>
            </a:r>
          </a:p>
          <a:p>
            <a:pPr marL="685800" lvl="1">
              <a:buFont typeface="Arial" panose="020B0604020202020204" pitchFamily="34" charset="0"/>
              <a:buChar char="•"/>
            </a:pPr>
            <a:r>
              <a:rPr lang="en-US" sz="2200" dirty="0"/>
              <a:t>Interpersonal conflicts between the worker and their supervisors, co-workers or customers are </a:t>
            </a:r>
            <a:r>
              <a:rPr lang="en-US" sz="2200" b="1" dirty="0"/>
              <a:t>not</a:t>
            </a:r>
            <a:r>
              <a:rPr lang="en-US" sz="2200" dirty="0"/>
              <a:t> generally considered significant.</a:t>
            </a:r>
          </a:p>
          <a:p>
            <a:pPr marL="400050" lvl="1" indent="0">
              <a:buNone/>
            </a:pPr>
            <a:endParaRPr lang="en-US" sz="2200" dirty="0"/>
          </a:p>
          <a:p>
            <a:pPr marL="0" indent="0">
              <a:buClr>
                <a:schemeClr val="accent1"/>
              </a:buClr>
              <a:buNone/>
            </a:pPr>
            <a:r>
              <a:rPr lang="en-US" sz="2200" dirty="0"/>
              <a:t>Examples of bullying and harassment:</a:t>
            </a:r>
          </a:p>
          <a:p>
            <a:pPr marL="639763" lvl="1" indent="-182563">
              <a:buClr>
                <a:srgbClr val="ED8B00"/>
              </a:buClr>
              <a:buFont typeface="Arial"/>
              <a:buChar char="•"/>
            </a:pPr>
            <a:r>
              <a:rPr lang="en-US" sz="2200" dirty="0"/>
              <a:t>Verbally abusive behavior from a supervisor</a:t>
            </a:r>
          </a:p>
          <a:p>
            <a:pPr marL="639763" lvl="1" indent="-182563">
              <a:buClr>
                <a:srgbClr val="ED8B00"/>
              </a:buClr>
              <a:buFont typeface="Arial"/>
              <a:buChar char="•"/>
            </a:pPr>
            <a:r>
              <a:rPr lang="en-US" sz="2200" dirty="0"/>
              <a:t>Threatening behavior from a customer</a:t>
            </a:r>
          </a:p>
          <a:p>
            <a:pPr marL="639763" lvl="1" indent="-182563">
              <a:buClr>
                <a:srgbClr val="ED8B00"/>
              </a:buClr>
              <a:buFont typeface="Arial"/>
              <a:buChar char="•"/>
            </a:pPr>
            <a:r>
              <a:rPr lang="en-US" sz="2200" dirty="0"/>
              <a:t>Harassment related to sexual orientation</a:t>
            </a:r>
          </a:p>
          <a:p>
            <a:endParaRPr lang="en-CA" dirty="0"/>
          </a:p>
        </p:txBody>
      </p:sp>
    </p:spTree>
    <p:extLst>
      <p:ext uri="{BB962C8B-B14F-4D97-AF65-F5344CB8AC3E}">
        <p14:creationId xmlns:p14="http://schemas.microsoft.com/office/powerpoint/2010/main" val="1703827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BA134-6E4C-79D3-5B30-04DF3269B9A7}"/>
              </a:ext>
            </a:extLst>
          </p:cNvPr>
          <p:cNvSpPr>
            <a:spLocks noGrp="1"/>
          </p:cNvSpPr>
          <p:nvPr>
            <p:ph type="title"/>
          </p:nvPr>
        </p:nvSpPr>
        <p:spPr/>
        <p:txBody>
          <a:bodyPr>
            <a:normAutofit fontScale="90000"/>
          </a:bodyPr>
          <a:lstStyle/>
          <a:p>
            <a:r>
              <a:rPr kumimoji="0" lang="en-US" sz="4400" b="0" i="0" u="none" strike="noStrike" kern="1200" cap="none" spc="0" normalizeH="0" baseline="0" noProof="0" dirty="0">
                <a:ln>
                  <a:noFill/>
                </a:ln>
                <a:solidFill>
                  <a:srgbClr val="92D050"/>
                </a:solidFill>
                <a:effectLst/>
                <a:uLnTx/>
                <a:uFillTx/>
                <a:latin typeface="Calibri"/>
                <a:ea typeface="+mj-ea"/>
                <a:cs typeface="+mj-cs"/>
              </a:rPr>
              <a:t>What is</a:t>
            </a:r>
            <a:r>
              <a:rPr kumimoji="0" lang="en-US" sz="4400" b="1" i="0" u="none" strike="noStrike" kern="1200" cap="none" spc="0" normalizeH="0" baseline="0" noProof="0" dirty="0">
                <a:ln>
                  <a:noFill/>
                </a:ln>
                <a:solidFill>
                  <a:srgbClr val="92D050"/>
                </a:solidFill>
                <a:effectLst/>
                <a:uLnTx/>
                <a:uFillTx/>
                <a:latin typeface="Calibri"/>
                <a:ea typeface="+mj-ea"/>
                <a:cs typeface="+mj-cs"/>
              </a:rPr>
              <a:t> not</a:t>
            </a:r>
            <a:r>
              <a:rPr kumimoji="0" lang="en-US" sz="4400" b="0" i="0" u="none" strike="noStrike" kern="1200" cap="none" spc="0" normalizeH="0" baseline="0" noProof="0" dirty="0">
                <a:ln>
                  <a:noFill/>
                </a:ln>
                <a:solidFill>
                  <a:srgbClr val="92D050"/>
                </a:solidFill>
                <a:effectLst/>
                <a:uLnTx/>
                <a:uFillTx/>
                <a:latin typeface="Calibri"/>
                <a:ea typeface="+mj-ea"/>
                <a:cs typeface="+mj-cs"/>
              </a:rPr>
              <a:t> bullying and harassment?</a:t>
            </a:r>
            <a:endParaRPr lang="en-US" dirty="0">
              <a:solidFill>
                <a:srgbClr val="92D050"/>
              </a:solidFill>
            </a:endParaRPr>
          </a:p>
        </p:txBody>
      </p:sp>
      <p:sp>
        <p:nvSpPr>
          <p:cNvPr id="3" name="Content Placeholder 2">
            <a:extLst>
              <a:ext uri="{FF2B5EF4-FFF2-40B4-BE49-F238E27FC236}">
                <a16:creationId xmlns:a16="http://schemas.microsoft.com/office/drawing/2014/main" id="{2DA303DA-A9F5-D7D7-FD5A-F8289CC4A35E}"/>
              </a:ext>
            </a:extLst>
          </p:cNvPr>
          <p:cNvSpPr>
            <a:spLocks noGrp="1"/>
          </p:cNvSpPr>
          <p:nvPr>
            <p:ph idx="1"/>
          </p:nvPr>
        </p:nvSpPr>
        <p:spPr>
          <a:xfrm>
            <a:off x="677334" y="1707777"/>
            <a:ext cx="8596668" cy="4333586"/>
          </a:xfrm>
        </p:spPr>
        <p:txBody>
          <a:bodyPr>
            <a:normAutofit lnSpcReduction="10000"/>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Expressing differences of opinion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Offering constructive feedback</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Making a legitimate complaint about another worker’s conduct</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Reasonable management action, including decisions about:</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Job duties and work to be performed</a:t>
            </a:r>
            <a:endParaRPr kumimoji="0" lang="en-CA" sz="24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CA" sz="2400" b="0" i="0" u="none" strike="noStrike" kern="1200" cap="none" spc="0" normalizeH="0" baseline="0" noProof="0" dirty="0">
                <a:ln>
                  <a:noFill/>
                </a:ln>
                <a:solidFill>
                  <a:prstClr val="black"/>
                </a:solidFill>
                <a:effectLst/>
                <a:uLnTx/>
                <a:uFillTx/>
                <a:latin typeface="Calibri"/>
                <a:ea typeface="+mn-ea"/>
                <a:cs typeface="+mn-cs"/>
              </a:rPr>
              <a:t>Workloads and deadlines</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CA" sz="2400" b="0" i="0" u="none" strike="noStrike" kern="1200" cap="none" spc="0" normalizeH="0" baseline="0" noProof="0" dirty="0">
                <a:ln>
                  <a:noFill/>
                </a:ln>
                <a:solidFill>
                  <a:prstClr val="black"/>
                </a:solidFill>
                <a:effectLst/>
                <a:uLnTx/>
                <a:uFillTx/>
                <a:latin typeface="Calibri"/>
                <a:ea typeface="+mn-ea"/>
                <a:cs typeface="+mn-cs"/>
              </a:rPr>
              <a:t>Layoffs, transfers, promotions, and reorganizations</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CA" sz="2400" b="0" i="0" u="none" strike="noStrike" kern="1200" cap="none" spc="0" normalizeH="0" baseline="0" noProof="0" dirty="0">
                <a:ln>
                  <a:noFill/>
                </a:ln>
                <a:solidFill>
                  <a:prstClr val="black"/>
                </a:solidFill>
                <a:effectLst/>
                <a:uLnTx/>
                <a:uFillTx/>
                <a:latin typeface="Calibri"/>
                <a:ea typeface="+mn-ea"/>
                <a:cs typeface="+mn-cs"/>
              </a:rPr>
              <a:t>Work instruction, supervision, or feedback</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CA" sz="2400" b="0" i="0" u="none" strike="noStrike" kern="1200" cap="none" spc="0" normalizeH="0" baseline="0" noProof="0" dirty="0">
                <a:ln>
                  <a:noFill/>
                </a:ln>
                <a:solidFill>
                  <a:prstClr val="black"/>
                </a:solidFill>
                <a:effectLst/>
                <a:uLnTx/>
                <a:uFillTx/>
                <a:latin typeface="Calibri"/>
                <a:ea typeface="+mn-ea"/>
                <a:cs typeface="+mn-cs"/>
              </a:rPr>
              <a:t>Work evaluation</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CA" sz="2400" b="0" i="0" u="none" strike="noStrike" kern="1200" cap="none" spc="0" normalizeH="0" baseline="0" noProof="0" dirty="0">
                <a:ln>
                  <a:noFill/>
                </a:ln>
                <a:solidFill>
                  <a:prstClr val="black"/>
                </a:solidFill>
                <a:effectLst/>
                <a:uLnTx/>
                <a:uFillTx/>
                <a:latin typeface="Calibri"/>
                <a:ea typeface="+mn-ea"/>
                <a:cs typeface="+mn-cs"/>
              </a:rPr>
              <a:t>Performance management</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CA" sz="2400" b="0" i="0" u="none" strike="noStrike" kern="1200" cap="none" spc="0" normalizeH="0" baseline="0" noProof="0" dirty="0">
                <a:ln>
                  <a:noFill/>
                </a:ln>
                <a:solidFill>
                  <a:prstClr val="black"/>
                </a:solidFill>
                <a:effectLst/>
                <a:uLnTx/>
                <a:uFillTx/>
                <a:latin typeface="Calibri"/>
                <a:ea typeface="+mn-ea"/>
                <a:cs typeface="+mn-cs"/>
              </a:rPr>
              <a:t>Discipline, suspensions, or terminations</a:t>
            </a:r>
          </a:p>
          <a:p>
            <a:endParaRPr lang="en-US" dirty="0"/>
          </a:p>
        </p:txBody>
      </p:sp>
    </p:spTree>
    <p:extLst>
      <p:ext uri="{BB962C8B-B14F-4D97-AF65-F5344CB8AC3E}">
        <p14:creationId xmlns:p14="http://schemas.microsoft.com/office/powerpoint/2010/main" val="484629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6830"/>
            <a:ext cx="8596668" cy="1164771"/>
          </a:xfrm>
        </p:spPr>
        <p:txBody>
          <a:bodyPr>
            <a:noAutofit/>
          </a:bodyPr>
          <a:lstStyle/>
          <a:p>
            <a:r>
              <a:rPr lang="en-US" dirty="0"/>
              <a:t>Section 135(1)(c) of the </a:t>
            </a:r>
            <a:r>
              <a:rPr lang="en-US" i="1" dirty="0"/>
              <a:t>Act</a:t>
            </a:r>
            <a:br>
              <a:rPr lang="en-US" dirty="0"/>
            </a:br>
            <a:r>
              <a:rPr lang="en-US" dirty="0"/>
              <a:t>Exclusion – Decisions of the Employer</a:t>
            </a:r>
            <a:br>
              <a:rPr lang="en-US" dirty="0"/>
            </a:br>
            <a:br>
              <a:rPr lang="en-US" dirty="0"/>
            </a:br>
            <a:endParaRPr lang="en-US" dirty="0"/>
          </a:p>
        </p:txBody>
      </p:sp>
      <p:sp>
        <p:nvSpPr>
          <p:cNvPr id="3" name="Content Placeholder 2"/>
          <p:cNvSpPr>
            <a:spLocks noGrp="1"/>
          </p:cNvSpPr>
          <p:nvPr>
            <p:ph idx="1"/>
          </p:nvPr>
        </p:nvSpPr>
        <p:spPr>
          <a:xfrm>
            <a:off x="677334" y="1371601"/>
            <a:ext cx="8596668" cy="5203370"/>
          </a:xfrm>
        </p:spPr>
        <p:txBody>
          <a:bodyPr>
            <a:noAutofit/>
          </a:bodyPr>
          <a:lstStyle/>
          <a:p>
            <a:pPr marL="0" indent="0">
              <a:buNone/>
            </a:pPr>
            <a:r>
              <a:rPr lang="en-US" sz="2400" i="1" dirty="0"/>
              <a:t>Workers Compensation Act</a:t>
            </a:r>
            <a:r>
              <a:rPr lang="en-US" sz="2400" dirty="0"/>
              <a:t>: </a:t>
            </a:r>
            <a:r>
              <a:rPr lang="en-US" sz="2400" dirty="0">
                <a:solidFill>
                  <a:schemeClr val="tx2">
                    <a:lumMod val="75000"/>
                  </a:schemeClr>
                </a:solidFill>
              </a:rPr>
              <a:t>Section 135(1)(c)</a:t>
            </a:r>
            <a:endParaRPr lang="en-US" sz="2400" dirty="0"/>
          </a:p>
          <a:p>
            <a:pPr marL="0" indent="0">
              <a:buNone/>
            </a:pPr>
            <a:r>
              <a:rPr lang="en-US" sz="2400" dirty="0"/>
              <a:t>(c) the mental disorder is not caused by a decision of the worker’s employer relating to the worker’s employment, including a decision to change the work to be performed or the working conditions, to discipline the worker or to terminate the worker’s employment.</a:t>
            </a:r>
          </a:p>
          <a:p>
            <a:r>
              <a:rPr lang="en-US" sz="2400" dirty="0"/>
              <a:t>An event can be determined to have met criteria for a significant stressor, but it can be excluded if it is a decision of the employer.</a:t>
            </a:r>
          </a:p>
          <a:p>
            <a:r>
              <a:rPr lang="en-US" sz="2400" dirty="0"/>
              <a:t>There is no entitlement to compensation if the mental disorder is caused by a decision of the worker’s employer relating to the worker’s employment.</a:t>
            </a:r>
          </a:p>
          <a:p>
            <a:pPr marL="0" indent="0">
              <a:buNone/>
            </a:pPr>
            <a:endParaRPr lang="en-US" sz="2400" dirty="0"/>
          </a:p>
        </p:txBody>
      </p:sp>
    </p:spTree>
    <p:extLst>
      <p:ext uri="{BB962C8B-B14F-4D97-AF65-F5344CB8AC3E}">
        <p14:creationId xmlns:p14="http://schemas.microsoft.com/office/powerpoint/2010/main" val="2207699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8645"/>
            <a:ext cx="9000066" cy="1317171"/>
          </a:xfrm>
        </p:spPr>
        <p:txBody>
          <a:bodyPr>
            <a:noAutofit/>
          </a:bodyPr>
          <a:lstStyle/>
          <a:p>
            <a:r>
              <a:rPr lang="en-US" dirty="0"/>
              <a:t>Section 135(2) of the Act</a:t>
            </a:r>
            <a:br>
              <a:rPr lang="en-US" dirty="0"/>
            </a:br>
            <a:r>
              <a:rPr lang="en-US" dirty="0"/>
              <a:t>Eligible Occupations and the Presumption</a:t>
            </a:r>
            <a:br>
              <a:rPr lang="en-US" dirty="0"/>
            </a:br>
            <a:endParaRPr lang="en-CA" dirty="0">
              <a:solidFill>
                <a:schemeClr val="tx2">
                  <a:lumMod val="75000"/>
                </a:schemeClr>
              </a:solidFill>
            </a:endParaRPr>
          </a:p>
        </p:txBody>
      </p:sp>
      <p:sp>
        <p:nvSpPr>
          <p:cNvPr id="3" name="Content Placeholder 2"/>
          <p:cNvSpPr>
            <a:spLocks noGrp="1"/>
          </p:cNvSpPr>
          <p:nvPr>
            <p:ph idx="1"/>
          </p:nvPr>
        </p:nvSpPr>
        <p:spPr>
          <a:xfrm>
            <a:off x="677334" y="1698170"/>
            <a:ext cx="8596668" cy="4113003"/>
          </a:xfrm>
        </p:spPr>
        <p:txBody>
          <a:bodyPr>
            <a:normAutofit/>
          </a:bodyPr>
          <a:lstStyle/>
          <a:p>
            <a:pPr marL="457200" lvl="1" indent="0">
              <a:buNone/>
            </a:pPr>
            <a:r>
              <a:rPr lang="en-US" sz="2200" dirty="0"/>
              <a:t>Workers Compensation Act: </a:t>
            </a:r>
            <a:r>
              <a:rPr lang="en-US" sz="2200" dirty="0">
                <a:solidFill>
                  <a:schemeClr val="tx2">
                    <a:lumMod val="75000"/>
                  </a:schemeClr>
                </a:solidFill>
              </a:rPr>
              <a:t>Section 135(2)</a:t>
            </a:r>
            <a:endParaRPr lang="en-US" sz="2200" dirty="0"/>
          </a:p>
          <a:p>
            <a:pPr marL="457200" lvl="1" indent="0">
              <a:buNone/>
            </a:pPr>
            <a:r>
              <a:rPr lang="en-US" sz="2200" dirty="0"/>
              <a:t>If a worker who is or has been employed in an eligible occupation </a:t>
            </a:r>
          </a:p>
          <a:p>
            <a:pPr marL="914400" lvl="2" indent="0">
              <a:buNone/>
            </a:pPr>
            <a:r>
              <a:rPr lang="en-US" sz="2200" dirty="0"/>
              <a:t>(a) is exposed to one more traumatic events arising out of and in the course of that eligible occupation, and </a:t>
            </a:r>
          </a:p>
          <a:p>
            <a:pPr marL="914400" lvl="2" indent="0">
              <a:buNone/>
            </a:pPr>
            <a:r>
              <a:rPr lang="en-US" sz="2200" dirty="0"/>
              <a:t>(b) has a mental disorder [under the DSM] </a:t>
            </a:r>
          </a:p>
          <a:p>
            <a:pPr marL="914400" lvl="2" indent="0">
              <a:buNone/>
            </a:pPr>
            <a:r>
              <a:rPr lang="en-US" sz="2200" dirty="0"/>
              <a:t>the mental disorder must be presumed to be a reaction to the one or more traumatic events arising out of and in the course of the worker’s employment in that eligible occupation, unless the contrary is proved.</a:t>
            </a:r>
          </a:p>
          <a:p>
            <a:endParaRPr lang="en-CA"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8902818" y="4955557"/>
            <a:ext cx="3094007" cy="1735940"/>
          </a:xfrm>
          <a:prstGeom prst="roundRect">
            <a:avLst>
              <a:gd name="adj" fmla="val 8594"/>
            </a:avLst>
          </a:prstGeom>
          <a:solidFill>
            <a:srgbClr val="FFFFFF">
              <a:shade val="85000"/>
            </a:srgbClr>
          </a:solidFill>
          <a:ln>
            <a:noFill/>
          </a:ln>
          <a:effectLst/>
        </p:spPr>
      </p:pic>
    </p:spTree>
    <p:extLst>
      <p:ext uri="{BB962C8B-B14F-4D97-AF65-F5344CB8AC3E}">
        <p14:creationId xmlns:p14="http://schemas.microsoft.com/office/powerpoint/2010/main" val="3124901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Causation Test</a:t>
            </a:r>
            <a:endParaRPr lang="en-CA" dirty="0"/>
          </a:p>
        </p:txBody>
      </p:sp>
      <p:sp>
        <p:nvSpPr>
          <p:cNvPr id="4" name="TextBox 3"/>
          <p:cNvSpPr txBox="1"/>
          <p:nvPr/>
        </p:nvSpPr>
        <p:spPr>
          <a:xfrm rot="16200000">
            <a:off x="-1914567" y="2371558"/>
            <a:ext cx="6295785" cy="369332"/>
          </a:xfrm>
          <a:prstGeom prst="rect">
            <a:avLst/>
          </a:prstGeom>
          <a:noFill/>
        </p:spPr>
        <p:txBody>
          <a:bodyPr wrap="square" rtlCol="0">
            <a:spAutoFit/>
          </a:bodyPr>
          <a:lstStyle/>
          <a:p>
            <a:r>
              <a:rPr lang="en-US" dirty="0"/>
              <a:t>Impact of Work-Related Factor(s)</a:t>
            </a:r>
          </a:p>
        </p:txBody>
      </p:sp>
      <p:pic>
        <p:nvPicPr>
          <p:cNvPr id="8" name="Content Placeholder 7">
            <a:extLst>
              <a:ext uri="{FF2B5EF4-FFF2-40B4-BE49-F238E27FC236}">
                <a16:creationId xmlns:a16="http://schemas.microsoft.com/office/drawing/2014/main" id="{AEF8106E-BF58-417D-3B9A-AB62487E3698}"/>
              </a:ext>
            </a:extLst>
          </p:cNvPr>
          <p:cNvPicPr>
            <a:picLocks noGrp="1" noChangeAspect="1"/>
          </p:cNvPicPr>
          <p:nvPr>
            <p:ph idx="1"/>
          </p:nvPr>
        </p:nvPicPr>
        <p:blipFill rotWithShape="1">
          <a:blip r:embed="rId3"/>
          <a:srcRect l="10433" r="16646"/>
          <a:stretch/>
        </p:blipFill>
        <p:spPr>
          <a:xfrm>
            <a:off x="1382227" y="1335214"/>
            <a:ext cx="7640739" cy="5150644"/>
          </a:xfrm>
        </p:spPr>
      </p:pic>
    </p:spTree>
    <p:extLst>
      <p:ext uri="{BB962C8B-B14F-4D97-AF65-F5344CB8AC3E}">
        <p14:creationId xmlns:p14="http://schemas.microsoft.com/office/powerpoint/2010/main" val="2140685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113" y="-9895"/>
            <a:ext cx="7031545" cy="608610"/>
          </a:xfrm>
        </p:spPr>
        <p:txBody>
          <a:bodyPr>
            <a:normAutofit fontScale="90000"/>
          </a:bodyPr>
          <a:lstStyle/>
          <a:p>
            <a:r>
              <a:rPr lang="en-US" dirty="0"/>
              <a:t>MENTAL DISORDERS</a:t>
            </a:r>
            <a:br>
              <a:rPr lang="en-US" dirty="0"/>
            </a:br>
            <a:r>
              <a:rPr lang="en-US" dirty="0">
                <a:solidFill>
                  <a:srgbClr val="FF0000"/>
                </a:solidFill>
              </a:rPr>
              <a:t> </a:t>
            </a:r>
            <a:endParaRPr lang="en-CA" dirty="0">
              <a:solidFill>
                <a:srgbClr val="FF0000"/>
              </a:solidFill>
            </a:endParaRPr>
          </a:p>
        </p:txBody>
      </p:sp>
      <p:sp>
        <p:nvSpPr>
          <p:cNvPr id="3" name="Content Placeholder 2"/>
          <p:cNvSpPr>
            <a:spLocks noGrp="1"/>
          </p:cNvSpPr>
          <p:nvPr>
            <p:ph idx="1"/>
          </p:nvPr>
        </p:nvSpPr>
        <p:spPr>
          <a:xfrm>
            <a:off x="1885646" y="598715"/>
            <a:ext cx="10164837" cy="6259285"/>
          </a:xfrm>
        </p:spPr>
        <p:txBody>
          <a:bodyPr vert="horz" lIns="91440" tIns="45720" rIns="91440" bIns="45720" rtlCol="0" anchor="t">
            <a:noAutofit/>
          </a:bodyPr>
          <a:lstStyle/>
          <a:p>
            <a:r>
              <a:rPr lang="en-US" sz="1600" dirty="0"/>
              <a:t>Review of Legal, Policy, and Practice Framework</a:t>
            </a:r>
            <a:endParaRPr lang="en-CA" sz="1600" dirty="0"/>
          </a:p>
          <a:p>
            <a:pPr lvl="1"/>
            <a:r>
              <a:rPr lang="en-US" sz="1400" dirty="0"/>
              <a:t>Historical Highlights and Some Numbers</a:t>
            </a:r>
            <a:endParaRPr lang="en-CA" sz="1400" dirty="0"/>
          </a:p>
          <a:p>
            <a:pPr lvl="1"/>
            <a:r>
              <a:rPr lang="en-US" sz="1400" dirty="0"/>
              <a:t>Section 135(1) of the </a:t>
            </a:r>
            <a:r>
              <a:rPr lang="en-US" sz="1400" i="1" dirty="0"/>
              <a:t>Workers Compensation Act</a:t>
            </a:r>
            <a:endParaRPr lang="en-CA" sz="1400" i="1" dirty="0"/>
          </a:p>
          <a:p>
            <a:pPr marL="1143000" marR="0" lvl="2" indent="-2286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1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Diagnosis by a psychiatrist or psychologist</a:t>
            </a:r>
            <a:endParaRPr kumimoji="0" lang="en-CA" sz="1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lvl="2"/>
            <a:r>
              <a:rPr lang="en-US" sz="1200" dirty="0"/>
              <a:t>Traumatic Events and Significant Work-Related Stressors</a:t>
            </a:r>
            <a:endParaRPr lang="en-CA" sz="1200" dirty="0"/>
          </a:p>
          <a:p>
            <a:pPr lvl="2"/>
            <a:r>
              <a:rPr lang="en-US" sz="1200" dirty="0"/>
              <a:t>What is a Traumatic Event?</a:t>
            </a:r>
            <a:endParaRPr lang="en-CA" sz="1200" dirty="0"/>
          </a:p>
          <a:p>
            <a:pPr lvl="2"/>
            <a:r>
              <a:rPr lang="en-US" sz="1200" dirty="0"/>
              <a:t>What is a significant work-related stressor?</a:t>
            </a:r>
            <a:endParaRPr lang="en-CA" sz="1200" dirty="0"/>
          </a:p>
          <a:p>
            <a:pPr lvl="3"/>
            <a:r>
              <a:rPr lang="en-US" sz="1200" dirty="0"/>
              <a:t>Bullying and Harassment</a:t>
            </a:r>
            <a:endParaRPr lang="en-CA" sz="1200" dirty="0"/>
          </a:p>
          <a:p>
            <a:pPr marL="1143000" marR="0" lvl="2" indent="-2286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1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Exclusion – Decisions of the Employer</a:t>
            </a:r>
            <a:endParaRPr kumimoji="0" lang="en-CA" sz="1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lvl="1"/>
            <a:r>
              <a:rPr lang="en-US" sz="1400" dirty="0"/>
              <a:t>Section 135(2): Eligible Occupations and the Presumption</a:t>
            </a:r>
            <a:endParaRPr lang="en-CA" sz="1400" dirty="0"/>
          </a:p>
          <a:p>
            <a:pPr lvl="1"/>
            <a:r>
              <a:rPr lang="en-US" sz="1400" dirty="0"/>
              <a:t>Causation</a:t>
            </a:r>
            <a:endParaRPr lang="en-CA" sz="1400" dirty="0"/>
          </a:p>
          <a:p>
            <a:pPr lvl="1"/>
            <a:r>
              <a:rPr lang="en-US" sz="1400" dirty="0"/>
              <a:t>Section 151(3): Time Limits for Application</a:t>
            </a:r>
            <a:endParaRPr lang="en-CA" sz="1400" i="1" dirty="0"/>
          </a:p>
          <a:p>
            <a:pPr lvl="1"/>
            <a:r>
              <a:rPr lang="en-US" sz="1400" dirty="0"/>
              <a:t>Section 151(4): Filing a Claim Outside of the 1-year Period</a:t>
            </a:r>
            <a:endParaRPr lang="en-CA" sz="1400" i="1" dirty="0"/>
          </a:p>
          <a:p>
            <a:r>
              <a:rPr lang="en-US" sz="1600" dirty="0"/>
              <a:t>Let’s Have a Closer Look at a Mental Disorder Claim</a:t>
            </a:r>
            <a:endParaRPr lang="en-CA" sz="1600" dirty="0"/>
          </a:p>
          <a:p>
            <a:pPr lvl="1"/>
            <a:r>
              <a:rPr lang="en-US" sz="1400" dirty="0"/>
              <a:t>How to identify a Mental Disorder Claim</a:t>
            </a:r>
            <a:endParaRPr lang="en-CA" sz="1400" dirty="0"/>
          </a:p>
          <a:p>
            <a:pPr lvl="1"/>
            <a:r>
              <a:rPr lang="en-US" sz="1400" dirty="0"/>
              <a:t>A Mental Disorder Claim fact pattern</a:t>
            </a:r>
            <a:endParaRPr lang="en-CA" sz="1400" dirty="0"/>
          </a:p>
          <a:p>
            <a:r>
              <a:rPr lang="en-US" sz="1600" dirty="0"/>
              <a:t>Court Cases </a:t>
            </a:r>
          </a:p>
          <a:p>
            <a:r>
              <a:rPr lang="en-US" sz="1600" dirty="0"/>
              <a:t>Discussion and ?Questions?</a:t>
            </a:r>
            <a:endParaRPr lang="en-CA" sz="1600" dirty="0"/>
          </a:p>
          <a:p>
            <a:endParaRPr lang="en-CA" sz="2400" dirty="0"/>
          </a:p>
        </p:txBody>
      </p:sp>
      <p:sp>
        <p:nvSpPr>
          <p:cNvPr id="4" name="TextBox 3"/>
          <p:cNvSpPr txBox="1"/>
          <p:nvPr/>
        </p:nvSpPr>
        <p:spPr>
          <a:xfrm>
            <a:off x="809169" y="598715"/>
            <a:ext cx="936172" cy="5078313"/>
          </a:xfrm>
          <a:prstGeom prst="rect">
            <a:avLst/>
          </a:prstGeom>
          <a:noFill/>
        </p:spPr>
        <p:txBody>
          <a:bodyPr wrap="square" rtlCol="0">
            <a:spAutoFit/>
          </a:bodyPr>
          <a:lstStyle/>
          <a:p>
            <a:r>
              <a:rPr lang="en-US" sz="5400" dirty="0"/>
              <a:t>A</a:t>
            </a:r>
          </a:p>
          <a:p>
            <a:r>
              <a:rPr lang="en-US" sz="5400" dirty="0"/>
              <a:t>G</a:t>
            </a:r>
          </a:p>
          <a:p>
            <a:r>
              <a:rPr lang="en-US" sz="5400" dirty="0"/>
              <a:t>E</a:t>
            </a:r>
          </a:p>
          <a:p>
            <a:r>
              <a:rPr lang="en-US" sz="5400" dirty="0"/>
              <a:t>N</a:t>
            </a:r>
          </a:p>
          <a:p>
            <a:r>
              <a:rPr lang="en-US" sz="5400" dirty="0"/>
              <a:t>D</a:t>
            </a:r>
          </a:p>
          <a:p>
            <a:r>
              <a:rPr lang="en-US" sz="5400" dirty="0"/>
              <a:t>A</a:t>
            </a:r>
            <a:endParaRPr lang="en-CA" sz="5400" dirty="0"/>
          </a:p>
        </p:txBody>
      </p:sp>
    </p:spTree>
    <p:extLst>
      <p:ext uri="{BB962C8B-B14F-4D97-AF65-F5344CB8AC3E}">
        <p14:creationId xmlns:p14="http://schemas.microsoft.com/office/powerpoint/2010/main" val="877719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Interim Practice Directive #C3-3</a:t>
            </a:r>
            <a:br>
              <a:rPr lang="en-CA" sz="3200" dirty="0"/>
            </a:br>
            <a:r>
              <a:rPr lang="en-CA" sz="3200" dirty="0"/>
              <a:t>Causation</a:t>
            </a:r>
          </a:p>
        </p:txBody>
      </p:sp>
      <p:sp>
        <p:nvSpPr>
          <p:cNvPr id="3" name="Content Placeholder 2"/>
          <p:cNvSpPr>
            <a:spLocks noGrp="1"/>
          </p:cNvSpPr>
          <p:nvPr>
            <p:ph idx="1"/>
          </p:nvPr>
        </p:nvSpPr>
        <p:spPr>
          <a:xfrm>
            <a:off x="677334" y="1930399"/>
            <a:ext cx="8596668" cy="4579257"/>
          </a:xfrm>
        </p:spPr>
        <p:txBody>
          <a:bodyPr/>
          <a:lstStyle/>
          <a:p>
            <a:r>
              <a:rPr lang="en-CA" sz="2000" dirty="0"/>
              <a:t>The practice directive provides - among other things - guidance on predominant cause:</a:t>
            </a:r>
          </a:p>
          <a:p>
            <a:r>
              <a:rPr lang="en-US" sz="2000" dirty="0"/>
              <a:t>Consider non-work-related stressors and the role of different stressors in causing the mental disorder.</a:t>
            </a:r>
          </a:p>
          <a:p>
            <a:r>
              <a:rPr lang="en-US" sz="2000" dirty="0"/>
              <a:t>In most cases, psychological assessment will provide important evidence to identify and discuss relative impact of different stressors.</a:t>
            </a:r>
          </a:p>
          <a:p>
            <a:r>
              <a:rPr lang="en-US" sz="2000" dirty="0"/>
              <a:t>Work-related stressors need not be the sole cause.</a:t>
            </a:r>
          </a:p>
          <a:p>
            <a:r>
              <a:rPr lang="en-US" sz="2000" dirty="0"/>
              <a:t>Not necessary that work-related stressors outweigh all other stressors</a:t>
            </a:r>
          </a:p>
          <a:p>
            <a:r>
              <a:rPr lang="en-US" sz="2000" dirty="0"/>
              <a:t>The work-related stressor may still be the primary cause, even though there are other stressors that when considered together were also significant in causing the mental disorder</a:t>
            </a:r>
          </a:p>
          <a:p>
            <a:pPr marL="0" indent="0">
              <a:buNone/>
            </a:pPr>
            <a:endParaRPr lang="en-CA" dirty="0"/>
          </a:p>
        </p:txBody>
      </p:sp>
    </p:spTree>
    <p:extLst>
      <p:ext uri="{BB962C8B-B14F-4D97-AF65-F5344CB8AC3E}">
        <p14:creationId xmlns:p14="http://schemas.microsoft.com/office/powerpoint/2010/main" val="3586604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163" y="381000"/>
            <a:ext cx="8596668" cy="1273629"/>
          </a:xfrm>
        </p:spPr>
        <p:txBody>
          <a:bodyPr>
            <a:normAutofit/>
          </a:bodyPr>
          <a:lstStyle/>
          <a:p>
            <a:r>
              <a:rPr lang="en-US" dirty="0"/>
              <a:t>Section 151(3) of the Act</a:t>
            </a:r>
            <a:br>
              <a:rPr lang="en-US" dirty="0"/>
            </a:br>
            <a:r>
              <a:rPr lang="en-US" dirty="0"/>
              <a:t>Claims Time Limit</a:t>
            </a:r>
          </a:p>
        </p:txBody>
      </p:sp>
      <p:sp>
        <p:nvSpPr>
          <p:cNvPr id="5" name="Content Placeholder 4"/>
          <p:cNvSpPr>
            <a:spLocks noGrp="1"/>
          </p:cNvSpPr>
          <p:nvPr>
            <p:ph idx="1"/>
          </p:nvPr>
        </p:nvSpPr>
        <p:spPr>
          <a:xfrm>
            <a:off x="503163" y="1654629"/>
            <a:ext cx="8596668" cy="4855028"/>
          </a:xfrm>
        </p:spPr>
        <p:txBody>
          <a:bodyPr>
            <a:noAutofit/>
          </a:bodyPr>
          <a:lstStyle/>
          <a:p>
            <a:pPr marL="0" indent="0">
              <a:buNone/>
            </a:pPr>
            <a:r>
              <a:rPr lang="en-US" sz="2000" dirty="0"/>
              <a:t>Section 151(3) requires that a claim for compensation be filed within a year after the date of injury. In 2020, Bill 23 added the words “mental disorder”. </a:t>
            </a:r>
          </a:p>
          <a:p>
            <a:pPr marL="0" indent="0">
              <a:buNone/>
            </a:pPr>
            <a:r>
              <a:rPr lang="en-US" sz="2000" dirty="0"/>
              <a:t>Mental Disorder claims may be different from trauma claims in that workers may not experience any psychological effects until much later than when an incident occurred.</a:t>
            </a:r>
          </a:p>
          <a:p>
            <a:pPr marL="0" indent="0">
              <a:buNone/>
            </a:pPr>
            <a:r>
              <a:rPr lang="en-US" sz="2000" dirty="0"/>
              <a:t>Practice Directive #C3-7 Interim:</a:t>
            </a:r>
          </a:p>
          <a:p>
            <a:pPr marL="0" indent="0">
              <a:buNone/>
            </a:pPr>
            <a:r>
              <a:rPr lang="en-US" sz="2000" dirty="0"/>
              <a:t>Date of injury = Date of Psychological Change resulting from exposure</a:t>
            </a:r>
          </a:p>
          <a:p>
            <a:r>
              <a:rPr lang="en-US" dirty="0"/>
              <a:t>Date the worker first experienced a psychological change resulting from exposure to work related traumatic event/significant stressor.</a:t>
            </a:r>
          </a:p>
          <a:p>
            <a:r>
              <a:rPr lang="en-US" dirty="0"/>
              <a:t>Generally, onset of symptoms represents a psychological change.</a:t>
            </a:r>
          </a:p>
          <a:p>
            <a:r>
              <a:rPr lang="en-US" dirty="0"/>
              <a:t>Usually equated with a change in worker’s functioning.</a:t>
            </a:r>
          </a:p>
          <a:p>
            <a:pPr marL="0" indent="0">
              <a:buNone/>
            </a:pPr>
            <a:endParaRPr lang="en-US" sz="2000" dirty="0"/>
          </a:p>
        </p:txBody>
      </p:sp>
      <p:sp>
        <p:nvSpPr>
          <p:cNvPr id="3" name="Rectangle 1"/>
          <p:cNvSpPr>
            <a:spLocks noChangeArrowheads="1"/>
          </p:cNvSpPr>
          <p:nvPr/>
        </p:nvSpPr>
        <p:spPr bwMode="auto">
          <a:xfrm>
            <a:off x="6073526" y="-149719"/>
            <a:ext cx="44934" cy="299434"/>
          </a:xfrm>
          <a:prstGeom prst="rect">
            <a:avLst/>
          </a:prstGeom>
          <a:solidFill>
            <a:srgbClr val="D1D1D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044" tIns="22218" rIns="25392" bIns="0" numCol="1" anchor="ctr" anchorCtr="0" compatLnSpc="1">
            <a:prstTxWarp prst="textNoShape">
              <a:avLst/>
            </a:prstTxWarp>
            <a:spAutoFit/>
          </a:bodyPr>
          <a:lstStyle/>
          <a:p>
            <a:pPr marR="0" lvl="0" algn="ctr" defTabSz="914400" rtl="0" eaLnBrk="0" fontAlgn="t" latinLnBrk="0" hangingPunct="0">
              <a:lnSpc>
                <a:spcPct val="100000"/>
              </a:lnSpc>
              <a:spcBef>
                <a:spcPct val="0"/>
              </a:spcBef>
              <a:spcAft>
                <a:spcPct val="0"/>
              </a:spcAft>
              <a:buClrTx/>
              <a:buSzTx/>
              <a:tabLst/>
            </a:pPr>
            <a:endParaRPr kumimoji="0" lang="en-US" altLang="en-US" sz="1800" b="0" i="0" u="sng" strike="noStrike" cap="none" normalizeH="0" baseline="0" dirty="0">
              <a:ln>
                <a:noFill/>
              </a:ln>
              <a:solidFill>
                <a:srgbClr val="FFFFFF"/>
              </a:solidFill>
              <a:effectLst/>
              <a:latin typeface="Arial" panose="020B0604020202020204" pitchFamily="34" charset="0"/>
            </a:endParaRPr>
          </a:p>
        </p:txBody>
      </p:sp>
    </p:spTree>
    <p:extLst>
      <p:ext uri="{BB962C8B-B14F-4D97-AF65-F5344CB8AC3E}">
        <p14:creationId xmlns:p14="http://schemas.microsoft.com/office/powerpoint/2010/main" val="825985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9589"/>
            <a:ext cx="8596668" cy="1186543"/>
          </a:xfrm>
        </p:spPr>
        <p:txBody>
          <a:bodyPr>
            <a:normAutofit fontScale="90000"/>
          </a:bodyPr>
          <a:lstStyle/>
          <a:p>
            <a:r>
              <a:rPr lang="en-US" dirty="0"/>
              <a:t>Section 151(4) of the Act</a:t>
            </a:r>
            <a:br>
              <a:rPr lang="en-US" dirty="0"/>
            </a:br>
            <a:r>
              <a:rPr lang="en-US" dirty="0"/>
              <a:t>Filing a Claim Outside of the 1-year Period</a:t>
            </a:r>
            <a:endParaRPr lang="en-CA" dirty="0"/>
          </a:p>
        </p:txBody>
      </p:sp>
      <p:sp>
        <p:nvSpPr>
          <p:cNvPr id="3" name="Content Placeholder 2"/>
          <p:cNvSpPr>
            <a:spLocks noGrp="1"/>
          </p:cNvSpPr>
          <p:nvPr>
            <p:ph idx="1"/>
          </p:nvPr>
        </p:nvSpPr>
        <p:spPr>
          <a:xfrm>
            <a:off x="677334" y="1416132"/>
            <a:ext cx="8953554" cy="5441868"/>
          </a:xfrm>
        </p:spPr>
        <p:txBody>
          <a:bodyPr vert="horz" lIns="91440" tIns="45720" rIns="91440" bIns="45720" rtlCol="0" anchor="t">
            <a:normAutofit/>
          </a:bodyPr>
          <a:lstStyle/>
          <a:p>
            <a:pPr marL="0" indent="0">
              <a:buNone/>
            </a:pPr>
            <a:r>
              <a:rPr lang="en-US" sz="2000" dirty="0"/>
              <a:t>Section 151(4) allows WorkSafeBC to pay compensation to a worker so long as not more than 3 years have passed since the mental disorder.</a:t>
            </a:r>
          </a:p>
          <a:p>
            <a:pPr marL="0" indent="0">
              <a:buNone/>
            </a:pPr>
            <a:r>
              <a:rPr lang="en-US" sz="2000" dirty="0">
                <a:solidFill>
                  <a:schemeClr val="tx1"/>
                </a:solidFill>
              </a:rPr>
              <a:t>If WSBC determines that the date of the worker’s application is not within one year from the date of the mental disorder, s151(4) explains that two requirements must be met before an application can be considered on its merits. These are: </a:t>
            </a:r>
          </a:p>
          <a:p>
            <a:pPr marL="274320" lvl="0" indent="0">
              <a:lnSpc>
                <a:spcPct val="120000"/>
              </a:lnSpc>
              <a:spcAft>
                <a:spcPts val="600"/>
              </a:spcAft>
              <a:buNone/>
            </a:pPr>
            <a:r>
              <a:rPr lang="en-US" sz="2000" dirty="0">
                <a:solidFill>
                  <a:schemeClr val="tx1"/>
                </a:solidFill>
              </a:rPr>
              <a:t>• that special circumstances must have existed that precluded the application from being filed within that period, and  </a:t>
            </a:r>
          </a:p>
          <a:p>
            <a:pPr marL="274320" lvl="0" indent="0">
              <a:lnSpc>
                <a:spcPct val="120000"/>
              </a:lnSpc>
              <a:spcAft>
                <a:spcPts val="600"/>
              </a:spcAft>
              <a:buNone/>
            </a:pPr>
            <a:r>
              <a:rPr lang="en-US" sz="2000" dirty="0">
                <a:solidFill>
                  <a:schemeClr val="tx1"/>
                </a:solidFill>
              </a:rPr>
              <a:t>• WorkSafeBC must exercise its discretion to pay compensation.  </a:t>
            </a:r>
          </a:p>
          <a:p>
            <a:pPr marL="0" lvl="0" indent="0">
              <a:lnSpc>
                <a:spcPct val="120000"/>
              </a:lnSpc>
              <a:spcAft>
                <a:spcPts val="600"/>
              </a:spcAft>
              <a:buNone/>
            </a:pPr>
            <a:r>
              <a:rPr lang="en-US" sz="2000" dirty="0">
                <a:solidFill>
                  <a:schemeClr val="tx1"/>
                </a:solidFill>
              </a:rPr>
              <a:t>Each of these two requirements are considered separately. </a:t>
            </a:r>
          </a:p>
          <a:p>
            <a:endParaRPr lang="en-CA" dirty="0"/>
          </a:p>
          <a:p>
            <a:pPr marL="3657600" lvl="8" indent="0">
              <a:buNone/>
            </a:pPr>
            <a:r>
              <a:rPr lang="en-CA" sz="1600" dirty="0"/>
              <a:t>				</a:t>
            </a:r>
            <a:r>
              <a:rPr lang="en-CA" sz="1800" b="1" dirty="0"/>
              <a:t>(Cont’d)</a:t>
            </a:r>
          </a:p>
        </p:txBody>
      </p:sp>
    </p:spTree>
    <p:extLst>
      <p:ext uri="{BB962C8B-B14F-4D97-AF65-F5344CB8AC3E}">
        <p14:creationId xmlns:p14="http://schemas.microsoft.com/office/powerpoint/2010/main" val="2462138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2ACEC-CBD7-A0A5-8EE4-FDA0BFEB3F0B}"/>
              </a:ext>
            </a:extLst>
          </p:cNvPr>
          <p:cNvSpPr>
            <a:spLocks noGrp="1"/>
          </p:cNvSpPr>
          <p:nvPr>
            <p:ph type="title"/>
          </p:nvPr>
        </p:nvSpPr>
        <p:spPr/>
        <p:txBody>
          <a:bodyPr/>
          <a:lstStyle/>
          <a:p>
            <a:r>
              <a:rPr kumimoji="0" lang="en-US" sz="3200" b="0" i="0" u="none" strike="noStrike" kern="1200" cap="none" spc="0" normalizeH="0" baseline="0" noProof="0" dirty="0">
                <a:ln>
                  <a:noFill/>
                </a:ln>
                <a:solidFill>
                  <a:srgbClr val="90C226"/>
                </a:solidFill>
                <a:effectLst/>
                <a:uLnTx/>
                <a:uFillTx/>
                <a:latin typeface="Trebuchet MS" panose="020B0603020202020204"/>
                <a:ea typeface="+mj-ea"/>
                <a:cs typeface="+mj-cs"/>
              </a:rPr>
              <a:t>Section 151(4) of the Act</a:t>
            </a:r>
            <a:br>
              <a:rPr kumimoji="0" lang="en-US" sz="3200" b="0" i="0" u="none" strike="noStrike" kern="1200" cap="none" spc="0" normalizeH="0" baseline="0" noProof="0" dirty="0">
                <a:ln>
                  <a:noFill/>
                </a:ln>
                <a:solidFill>
                  <a:srgbClr val="90C226"/>
                </a:solidFill>
                <a:effectLst/>
                <a:uLnTx/>
                <a:uFillTx/>
                <a:latin typeface="Trebuchet MS" panose="020B0603020202020204"/>
                <a:ea typeface="+mj-ea"/>
                <a:cs typeface="+mj-cs"/>
              </a:rPr>
            </a:br>
            <a:r>
              <a:rPr kumimoji="0" lang="en-US" sz="3200" b="0" i="0" u="none" strike="noStrike" kern="1200" cap="none" spc="0" normalizeH="0" baseline="0" noProof="0" dirty="0">
                <a:ln>
                  <a:noFill/>
                </a:ln>
                <a:solidFill>
                  <a:srgbClr val="90C226"/>
                </a:solidFill>
                <a:effectLst/>
                <a:uLnTx/>
                <a:uFillTx/>
                <a:latin typeface="Trebuchet MS" panose="020B0603020202020204"/>
                <a:ea typeface="+mj-ea"/>
                <a:cs typeface="+mj-cs"/>
              </a:rPr>
              <a:t>Filing a Claim </a:t>
            </a:r>
            <a:r>
              <a:rPr lang="en-US" sz="3200" dirty="0">
                <a:solidFill>
                  <a:srgbClr val="90C226"/>
                </a:solidFill>
                <a:latin typeface="Trebuchet MS" panose="020B0603020202020204"/>
              </a:rPr>
              <a:t>O</a:t>
            </a:r>
            <a:r>
              <a:rPr kumimoji="0" lang="en-US" sz="3200" b="0" i="0" u="none" strike="noStrike" kern="1200" cap="none" spc="0" normalizeH="0" baseline="0" noProof="0" dirty="0" err="1">
                <a:ln>
                  <a:noFill/>
                </a:ln>
                <a:solidFill>
                  <a:srgbClr val="90C226"/>
                </a:solidFill>
                <a:effectLst/>
                <a:uLnTx/>
                <a:uFillTx/>
                <a:latin typeface="Trebuchet MS" panose="020B0603020202020204"/>
                <a:ea typeface="+mj-ea"/>
                <a:cs typeface="+mj-cs"/>
              </a:rPr>
              <a:t>utside</a:t>
            </a:r>
            <a:r>
              <a:rPr kumimoji="0" lang="en-US" sz="3200" b="0" i="0" u="none" strike="noStrike" kern="1200" cap="none" spc="0" normalizeH="0" baseline="0" noProof="0" dirty="0">
                <a:ln>
                  <a:noFill/>
                </a:ln>
                <a:solidFill>
                  <a:srgbClr val="90C226"/>
                </a:solidFill>
                <a:effectLst/>
                <a:uLnTx/>
                <a:uFillTx/>
                <a:latin typeface="Trebuchet MS" panose="020B0603020202020204"/>
                <a:ea typeface="+mj-ea"/>
                <a:cs typeface="+mj-cs"/>
              </a:rPr>
              <a:t> of the 1-year Period</a:t>
            </a:r>
            <a:endParaRPr lang="en-US" dirty="0"/>
          </a:p>
        </p:txBody>
      </p:sp>
      <p:sp>
        <p:nvSpPr>
          <p:cNvPr id="3" name="Content Placeholder 2">
            <a:extLst>
              <a:ext uri="{FF2B5EF4-FFF2-40B4-BE49-F238E27FC236}">
                <a16:creationId xmlns:a16="http://schemas.microsoft.com/office/drawing/2014/main" id="{947D31D5-7644-2D83-9FAF-377CDA10488C}"/>
              </a:ext>
            </a:extLst>
          </p:cNvPr>
          <p:cNvSpPr>
            <a:spLocks noGrp="1"/>
          </p:cNvSpPr>
          <p:nvPr>
            <p:ph idx="1"/>
          </p:nvPr>
        </p:nvSpPr>
        <p:spPr/>
        <p:txBody>
          <a:bodyPr>
            <a:normAutofit fontScale="92500" lnSpcReduction="20000"/>
          </a:bodyPr>
          <a:lstStyle/>
          <a:p>
            <a:pPr marL="0" marR="0" lvl="0" indent="0" algn="l" defTabSz="457200" rtl="0" eaLnBrk="1" fontAlgn="auto" latinLnBrk="0" hangingPunct="1">
              <a:lnSpc>
                <a:spcPct val="120000"/>
              </a:lnSpc>
              <a:spcBef>
                <a:spcPts val="1000"/>
              </a:spcBef>
              <a:spcAft>
                <a:spcPts val="600"/>
              </a:spcAft>
              <a:buClr>
                <a:srgbClr val="90C226"/>
              </a:buClr>
              <a:buSzPct val="80000"/>
              <a:buFont typeface="Wingdings 3" charset="2"/>
              <a:buNone/>
              <a:tabLst/>
              <a:defRPr/>
            </a:pPr>
            <a:r>
              <a:rPr kumimoji="0" lang="en-US" sz="2600" b="0" i="0" u="none" strike="noStrike" kern="1200" cap="none" spc="0" normalizeH="0" baseline="0" noProof="0" dirty="0">
                <a:ln>
                  <a:noFill/>
                </a:ln>
                <a:solidFill>
                  <a:prstClr val="black"/>
                </a:solidFill>
                <a:effectLst/>
                <a:uLnTx/>
                <a:uFillTx/>
                <a:latin typeface="Trebuchet MS" panose="020B0603020202020204"/>
                <a:ea typeface="+mn-ea"/>
                <a:cs typeface="+mn-cs"/>
              </a:rPr>
              <a:t>When determining special circumstances, WSBC considers the worker’s reasons for not submitting the application within the one-year period. They are looking at whether unusual or extraordinary circumstances existed, and if so, whether those circumstances made it difficult or otherwise hindered the worker from filing an application for compensation. A section 151 application for a mental disorder ought to consider if the worker were suffering such severe psychological symptoms that they were medically incapable of applying. </a:t>
            </a:r>
          </a:p>
          <a:p>
            <a:endParaRPr lang="en-US" dirty="0"/>
          </a:p>
        </p:txBody>
      </p:sp>
    </p:spTree>
    <p:extLst>
      <p:ext uri="{BB962C8B-B14F-4D97-AF65-F5344CB8AC3E}">
        <p14:creationId xmlns:p14="http://schemas.microsoft.com/office/powerpoint/2010/main" val="554269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24E65-5BA9-0ECF-BF85-7D3CBBD39EB6}"/>
              </a:ext>
            </a:extLst>
          </p:cNvPr>
          <p:cNvSpPr>
            <a:spLocks noGrp="1"/>
          </p:cNvSpPr>
          <p:nvPr>
            <p:ph type="title"/>
          </p:nvPr>
        </p:nvSpPr>
        <p:spPr>
          <a:xfrm>
            <a:off x="677333" y="609600"/>
            <a:ext cx="8628031" cy="1474694"/>
          </a:xfrm>
        </p:spPr>
        <p:txBody>
          <a:bodyPr>
            <a:normAutofit fontScale="90000"/>
          </a:bodyPr>
          <a:lstStyle/>
          <a:p>
            <a:r>
              <a:rPr kumimoji="0" lang="en-US" sz="3600" b="1" i="0" u="sng" strike="noStrike" kern="1200" cap="none" spc="0" normalizeH="0" baseline="0" noProof="0" dirty="0">
                <a:ln>
                  <a:noFill/>
                </a:ln>
                <a:solidFill>
                  <a:srgbClr val="90C226"/>
                </a:solidFill>
                <a:effectLst/>
                <a:uLnTx/>
                <a:uFillTx/>
                <a:latin typeface="Trebuchet MS" panose="020B0603020202020204"/>
                <a:ea typeface="+mj-ea"/>
                <a:cs typeface="+mj-cs"/>
              </a:rPr>
              <a:t>Let’s Have a Closer Look at a Mental Disorder Claim </a:t>
            </a:r>
            <a:br>
              <a:rPr lang="en-US" dirty="0"/>
            </a:br>
            <a:r>
              <a:rPr lang="en-US" dirty="0"/>
              <a:t>How to identify a Mental Disorder Claim?</a:t>
            </a:r>
          </a:p>
        </p:txBody>
      </p:sp>
      <p:sp>
        <p:nvSpPr>
          <p:cNvPr id="3" name="Content Placeholder 2">
            <a:extLst>
              <a:ext uri="{FF2B5EF4-FFF2-40B4-BE49-F238E27FC236}">
                <a16:creationId xmlns:a16="http://schemas.microsoft.com/office/drawing/2014/main" id="{419870B8-4246-545F-8636-0A619464BA91}"/>
              </a:ext>
            </a:extLst>
          </p:cNvPr>
          <p:cNvSpPr>
            <a:spLocks noGrp="1"/>
          </p:cNvSpPr>
          <p:nvPr>
            <p:ph idx="1"/>
          </p:nvPr>
        </p:nvSpPr>
        <p:spPr>
          <a:xfrm>
            <a:off x="524435" y="1600201"/>
            <a:ext cx="8996083" cy="4840940"/>
          </a:xfrm>
        </p:spPr>
        <p:txBody>
          <a:bodyPr>
            <a:normAutofit lnSpcReduction="10000"/>
          </a:bodyPr>
          <a:lstStyle/>
          <a:p>
            <a:endParaRPr lang="en-US" dirty="0"/>
          </a:p>
          <a:p>
            <a:endParaRPr lang="en-US" sz="2000" dirty="0"/>
          </a:p>
          <a:p>
            <a:r>
              <a:rPr lang="en-US" sz="2000" dirty="0"/>
              <a:t>Does the worker report any mental health issues?</a:t>
            </a:r>
          </a:p>
          <a:p>
            <a:r>
              <a:rPr lang="en-US" sz="2000" dirty="0"/>
              <a:t>Does the worker describe an emotional response to a work-related event(s) or work situation?  </a:t>
            </a:r>
          </a:p>
          <a:p>
            <a:r>
              <a:rPr lang="en-US" sz="2000" dirty="0"/>
              <a:t>Do they receive mental health treatment? </a:t>
            </a:r>
          </a:p>
          <a:p>
            <a:r>
              <a:rPr lang="en-US" sz="2000" dirty="0"/>
              <a:t>Do they have a DSM diagnosis?  </a:t>
            </a:r>
          </a:p>
          <a:p>
            <a:r>
              <a:rPr lang="en-US" sz="2000" dirty="0"/>
              <a:t>Was there a work incident(S) that may qualify as traumatic? </a:t>
            </a:r>
          </a:p>
          <a:p>
            <a:r>
              <a:rPr lang="en-US" sz="2000" dirty="0"/>
              <a:t>Was there a work incident or series of incidents that may constitute a  significant stressor(s)?  </a:t>
            </a:r>
          </a:p>
          <a:p>
            <a:r>
              <a:rPr lang="en-US" sz="2000" dirty="0"/>
              <a:t>Did the worker have a physical injury resulting from the same incident or did the mental health issues develop after a work-related physical injury? </a:t>
            </a:r>
          </a:p>
          <a:p>
            <a:pPr marL="3657600" lvl="8" indent="0">
              <a:buNone/>
            </a:pPr>
            <a:r>
              <a:rPr lang="en-US" sz="1800" dirty="0"/>
              <a:t>									(Cont’d)</a:t>
            </a:r>
          </a:p>
        </p:txBody>
      </p:sp>
    </p:spTree>
    <p:extLst>
      <p:ext uri="{BB962C8B-B14F-4D97-AF65-F5344CB8AC3E}">
        <p14:creationId xmlns:p14="http://schemas.microsoft.com/office/powerpoint/2010/main" val="1718300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7B406-E04C-3383-237E-7C2FBF3C0C06}"/>
              </a:ext>
            </a:extLst>
          </p:cNvPr>
          <p:cNvSpPr>
            <a:spLocks noGrp="1"/>
          </p:cNvSpPr>
          <p:nvPr>
            <p:ph type="title"/>
          </p:nvPr>
        </p:nvSpPr>
        <p:spPr/>
        <p:txBody>
          <a:bodyPr/>
          <a:lstStyle/>
          <a:p>
            <a:r>
              <a:rPr lang="en-US" dirty="0"/>
              <a:t>How to identify a Mental Disorder Claim? </a:t>
            </a:r>
          </a:p>
        </p:txBody>
      </p:sp>
      <p:sp>
        <p:nvSpPr>
          <p:cNvPr id="3" name="Content Placeholder 2">
            <a:extLst>
              <a:ext uri="{FF2B5EF4-FFF2-40B4-BE49-F238E27FC236}">
                <a16:creationId xmlns:a16="http://schemas.microsoft.com/office/drawing/2014/main" id="{916A0AE5-3FA6-9E4B-5199-681A522A64CB}"/>
              </a:ext>
            </a:extLst>
          </p:cNvPr>
          <p:cNvSpPr>
            <a:spLocks noGrp="1"/>
          </p:cNvSpPr>
          <p:nvPr>
            <p:ph idx="1"/>
          </p:nvPr>
        </p:nvSpPr>
        <p:spPr>
          <a:xfrm>
            <a:off x="524435" y="1573307"/>
            <a:ext cx="8749567" cy="4468056"/>
          </a:xfrm>
        </p:spPr>
        <p:txBody>
          <a:bodyPr>
            <a:normAutofit lnSpcReduction="10000"/>
          </a:bodyPr>
          <a:lstStyle/>
          <a:p>
            <a:endParaRPr lang="en-US" sz="2400" dirty="0"/>
          </a:p>
          <a:p>
            <a:endParaRPr lang="en-US" sz="2400" dirty="0"/>
          </a:p>
          <a:p>
            <a:r>
              <a:rPr lang="en-US" sz="2400" dirty="0"/>
              <a:t>Did the worker already file their compensation claim? </a:t>
            </a:r>
          </a:p>
          <a:p>
            <a:r>
              <a:rPr lang="en-US" sz="2400" dirty="0"/>
              <a:t>Has WorkSafeBC adjudicated the claim under section 135? </a:t>
            </a:r>
          </a:p>
          <a:p>
            <a:r>
              <a:rPr lang="en-US" sz="2400" dirty="0"/>
              <a:t>If so, what is the outcome of the adjudication? </a:t>
            </a:r>
          </a:p>
          <a:p>
            <a:r>
              <a:rPr lang="en-US" sz="2400" dirty="0"/>
              <a:t>If the claim was denied, what is the review/appeal status?</a:t>
            </a:r>
          </a:p>
          <a:p>
            <a:endParaRPr lang="en-US" sz="2400" dirty="0"/>
          </a:p>
          <a:p>
            <a:endParaRPr lang="en-US" sz="2400" dirty="0"/>
          </a:p>
          <a:p>
            <a:endParaRPr lang="en-US" sz="2400" dirty="0"/>
          </a:p>
          <a:p>
            <a:pPr marL="3657600" lvl="8" indent="0">
              <a:buNone/>
            </a:pPr>
            <a:r>
              <a:rPr lang="en-US" sz="1800" dirty="0"/>
              <a:t>						(Cont’d) </a:t>
            </a:r>
          </a:p>
        </p:txBody>
      </p:sp>
    </p:spTree>
    <p:extLst>
      <p:ext uri="{BB962C8B-B14F-4D97-AF65-F5344CB8AC3E}">
        <p14:creationId xmlns:p14="http://schemas.microsoft.com/office/powerpoint/2010/main" val="2904816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5FBAD-0C3A-C65C-5C81-507DFF9EB875}"/>
              </a:ext>
            </a:extLst>
          </p:cNvPr>
          <p:cNvSpPr>
            <a:spLocks noGrp="1"/>
          </p:cNvSpPr>
          <p:nvPr>
            <p:ph type="title"/>
          </p:nvPr>
        </p:nvSpPr>
        <p:spPr/>
        <p:txBody>
          <a:bodyPr/>
          <a:lstStyle/>
          <a:p>
            <a:r>
              <a:rPr kumimoji="0" lang="en-US" sz="3600" b="0" i="0" u="none" strike="noStrike" kern="1200" cap="none" spc="0" normalizeH="0" baseline="0" noProof="0" dirty="0">
                <a:ln>
                  <a:noFill/>
                </a:ln>
                <a:solidFill>
                  <a:srgbClr val="90C226"/>
                </a:solidFill>
                <a:effectLst/>
                <a:uLnTx/>
                <a:uFillTx/>
                <a:latin typeface="Trebuchet MS" panose="020B0603020202020204"/>
                <a:ea typeface="+mj-ea"/>
                <a:cs typeface="+mj-cs"/>
              </a:rPr>
              <a:t>How to identify a Mental Disorder Claim? </a:t>
            </a:r>
            <a:endParaRPr lang="en-US" dirty="0"/>
          </a:p>
        </p:txBody>
      </p:sp>
      <p:sp>
        <p:nvSpPr>
          <p:cNvPr id="3" name="Content Placeholder 2">
            <a:extLst>
              <a:ext uri="{FF2B5EF4-FFF2-40B4-BE49-F238E27FC236}">
                <a16:creationId xmlns:a16="http://schemas.microsoft.com/office/drawing/2014/main" id="{F62229F9-F65B-B7A5-76EF-C06BE8EDD4FD}"/>
              </a:ext>
            </a:extLst>
          </p:cNvPr>
          <p:cNvSpPr>
            <a:spLocks noGrp="1"/>
          </p:cNvSpPr>
          <p:nvPr>
            <p:ph idx="1"/>
          </p:nvPr>
        </p:nvSpPr>
        <p:spPr/>
        <p:txBody>
          <a:bodyPr>
            <a:normAutofit lnSpcReduction="10000"/>
          </a:bodyPr>
          <a:lstStyle/>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Does the worker agree with the factual underpinnings of the decision to deny the claim? </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If not, can they obtain any additional evidence that help establish different facts? </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If so, would these different facts support claim acceptance under the applicable compensation rules?</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If the worker agrees with the facts as accepted by WorkSafeBC, what arguments could be made that the claim meets the statutory and policy requirements for acceptance?  </a:t>
            </a:r>
          </a:p>
          <a:p>
            <a:endParaRPr lang="en-US" dirty="0"/>
          </a:p>
        </p:txBody>
      </p:sp>
    </p:spTree>
    <p:extLst>
      <p:ext uri="{BB962C8B-B14F-4D97-AF65-F5344CB8AC3E}">
        <p14:creationId xmlns:p14="http://schemas.microsoft.com/office/powerpoint/2010/main" val="23623417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2819C-5560-1441-AAEA-ED22C039B11A}"/>
              </a:ext>
            </a:extLst>
          </p:cNvPr>
          <p:cNvSpPr>
            <a:spLocks noGrp="1"/>
          </p:cNvSpPr>
          <p:nvPr>
            <p:ph type="title"/>
          </p:nvPr>
        </p:nvSpPr>
        <p:spPr/>
        <p:txBody>
          <a:bodyPr/>
          <a:lstStyle/>
          <a:p>
            <a:r>
              <a:rPr lang="en-US" dirty="0"/>
              <a:t>A Mental Disorder Fact Pattern</a:t>
            </a:r>
          </a:p>
        </p:txBody>
      </p:sp>
      <p:sp>
        <p:nvSpPr>
          <p:cNvPr id="3" name="Content Placeholder 2">
            <a:extLst>
              <a:ext uri="{FF2B5EF4-FFF2-40B4-BE49-F238E27FC236}">
                <a16:creationId xmlns:a16="http://schemas.microsoft.com/office/drawing/2014/main" id="{24BBEB40-CD00-180C-0758-405EFE3F1C0E}"/>
              </a:ext>
            </a:extLst>
          </p:cNvPr>
          <p:cNvSpPr>
            <a:spLocks noGrp="1"/>
          </p:cNvSpPr>
          <p:nvPr>
            <p:ph idx="1"/>
          </p:nvPr>
        </p:nvSpPr>
        <p:spPr/>
        <p:txBody>
          <a:bodyPr/>
          <a:lstStyle/>
          <a:p>
            <a:pPr marL="0" marR="0">
              <a:spcBef>
                <a:spcPts val="0"/>
              </a:spcBef>
              <a:spcAft>
                <a:spcPts val="0"/>
              </a:spcAft>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Worker, a server in a seniors’ residence, was waiting for the elevator downstairs with an empty laundry cart. Resident came out of elevator heading to his car. When the worker tried to get out of the elevator, th</a:t>
            </a:r>
            <a:r>
              <a:rPr lang="en-US" sz="2800" dirty="0">
                <a:latin typeface="Calibri" panose="020F0502020204030204" pitchFamily="34" charset="0"/>
                <a:ea typeface="Times New Roman" panose="02020603050405020304" pitchFamily="18" charset="0"/>
                <a:cs typeface="Times New Roman" panose="02020603050405020304" pitchFamily="18" charset="0"/>
              </a:rPr>
              <a:t>e worker</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stated that the resident touched her inappropriately.  WorkSafeBC accepted the claim for PTSD resulting from a sexual assault.  </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96718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CEAF7-975F-2240-05C7-D697DC132B6C}"/>
              </a:ext>
            </a:extLst>
          </p:cNvPr>
          <p:cNvSpPr>
            <a:spLocks noGrp="1"/>
          </p:cNvSpPr>
          <p:nvPr>
            <p:ph type="title"/>
          </p:nvPr>
        </p:nvSpPr>
        <p:spPr>
          <a:xfrm>
            <a:off x="564776" y="609600"/>
            <a:ext cx="8709226" cy="1420906"/>
          </a:xfrm>
        </p:spPr>
        <p:txBody>
          <a:bodyPr>
            <a:normAutofit fontScale="90000"/>
          </a:bodyPr>
          <a:lstStyle/>
          <a:p>
            <a:r>
              <a:rPr lang="en-US" b="1" u="sng" dirty="0"/>
              <a:t>Court Cases </a:t>
            </a:r>
            <a:br>
              <a:rPr lang="en-US" sz="2800" dirty="0"/>
            </a:br>
            <a:br>
              <a:rPr lang="en-US" sz="2800" dirty="0"/>
            </a:br>
            <a:r>
              <a:rPr lang="en-US" sz="2800" dirty="0"/>
              <a:t>Subjective and Objective Analysis of the Claims Event - Ahluwalia v. WCAT, 2022, BCSC 2139</a:t>
            </a:r>
          </a:p>
        </p:txBody>
      </p:sp>
      <p:sp>
        <p:nvSpPr>
          <p:cNvPr id="3" name="Content Placeholder 2">
            <a:extLst>
              <a:ext uri="{FF2B5EF4-FFF2-40B4-BE49-F238E27FC236}">
                <a16:creationId xmlns:a16="http://schemas.microsoft.com/office/drawing/2014/main" id="{C6DD11DB-5C8D-0A08-4688-1C25130A9A91}"/>
              </a:ext>
            </a:extLst>
          </p:cNvPr>
          <p:cNvSpPr>
            <a:spLocks noGrp="1"/>
          </p:cNvSpPr>
          <p:nvPr>
            <p:ph idx="1"/>
          </p:nvPr>
        </p:nvSpPr>
        <p:spPr>
          <a:xfrm>
            <a:off x="564776" y="1930400"/>
            <a:ext cx="8709226" cy="4766235"/>
          </a:xfrm>
        </p:spPr>
        <p:txBody>
          <a:bodyPr>
            <a:noAutofit/>
          </a:bodyPr>
          <a:lstStyle/>
          <a:p>
            <a:pPr marL="0" indent="0">
              <a:buNone/>
            </a:pPr>
            <a:endParaRPr lang="en-US" sz="2000" b="0" i="0" dirty="0">
              <a:solidFill>
                <a:srgbClr val="0A0A0A"/>
              </a:solidFill>
              <a:effectLst/>
              <a:latin typeface="Inter"/>
            </a:endParaRPr>
          </a:p>
          <a:p>
            <a:pPr marL="0" indent="0">
              <a:buNone/>
            </a:pPr>
            <a:r>
              <a:rPr lang="en-US" sz="2000" b="0" i="0" dirty="0">
                <a:solidFill>
                  <a:srgbClr val="0A0A0A"/>
                </a:solidFill>
                <a:effectLst/>
                <a:latin typeface="Inter"/>
              </a:rPr>
              <a:t>The worker complained of bullying and harassment.  The employer conducted an investigation, and concluded that the complaint was unfounded.  The worker filed a complaint of prohibited action and a claim for compensation based on a mental disorder.  The Board ruled against the worker on both matters.   On judicial review, the worker argued that the Vice Chair was biased because he stated that one cannot use a purely subjective approach in assessing whether a work-related stressor is “significant” within the meaning of the Act. However, the Court affirmed that such assessments do indeed have both subjective and objective elements. The worker also argued that the employer’s investigation was flawed. While allowing that perhaps the employer could have done better, the Court noted that WCAT’s role was not to determine the quality of the employer’s investigation or its record-keeping, but to assess the evidence as a whole to determine whether bullying, harassment, or prohibited actions occurred.</a:t>
            </a:r>
            <a:endParaRPr lang="en-US" sz="2000" dirty="0"/>
          </a:p>
        </p:txBody>
      </p:sp>
    </p:spTree>
    <p:extLst>
      <p:ext uri="{BB962C8B-B14F-4D97-AF65-F5344CB8AC3E}">
        <p14:creationId xmlns:p14="http://schemas.microsoft.com/office/powerpoint/2010/main" val="2375662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6DA7-D99D-156C-A1E2-3DDCAA47B86F}"/>
              </a:ext>
            </a:extLst>
          </p:cNvPr>
          <p:cNvSpPr>
            <a:spLocks noGrp="1"/>
          </p:cNvSpPr>
          <p:nvPr>
            <p:ph type="title"/>
          </p:nvPr>
        </p:nvSpPr>
        <p:spPr/>
        <p:txBody>
          <a:bodyPr/>
          <a:lstStyle/>
          <a:p>
            <a:r>
              <a:rPr lang="en-US" dirty="0"/>
              <a:t>Arising out of and in the Course of the worker’s employment – Pastega v. ICBC </a:t>
            </a:r>
          </a:p>
        </p:txBody>
      </p:sp>
      <p:sp>
        <p:nvSpPr>
          <p:cNvPr id="3" name="Content Placeholder 2">
            <a:extLst>
              <a:ext uri="{FF2B5EF4-FFF2-40B4-BE49-F238E27FC236}">
                <a16:creationId xmlns:a16="http://schemas.microsoft.com/office/drawing/2014/main" id="{4403B2D8-2D98-58E9-3138-77484F67F1A1}"/>
              </a:ext>
            </a:extLst>
          </p:cNvPr>
          <p:cNvSpPr>
            <a:spLocks noGrp="1"/>
          </p:cNvSpPr>
          <p:nvPr>
            <p:ph idx="1"/>
          </p:nvPr>
        </p:nvSpPr>
        <p:spPr/>
        <p:txBody>
          <a:bodyPr>
            <a:normAutofit/>
          </a:bodyPr>
          <a:lstStyle/>
          <a:p>
            <a:pPr marL="0" indent="0">
              <a:buNone/>
            </a:pPr>
            <a:endParaRPr lang="en-US" b="0" i="0" dirty="0">
              <a:solidFill>
                <a:srgbClr val="0A0A0A"/>
              </a:solidFill>
              <a:effectLst/>
              <a:latin typeface="Inter"/>
            </a:endParaRPr>
          </a:p>
          <a:p>
            <a:pPr marL="0" indent="0">
              <a:buNone/>
            </a:pPr>
            <a:r>
              <a:rPr lang="en-US" dirty="0">
                <a:solidFill>
                  <a:srgbClr val="0A0A0A"/>
                </a:solidFill>
                <a:latin typeface="Inter"/>
              </a:rPr>
              <a:t>In Pastega v. Insurance Corporation of British Columbia, 2022 BCSC 2264 (October 31, 2022), the petitioner challenged a WCAT decision.  ICBC was the primary respondent, defending the merits of the WCAT decision.   </a:t>
            </a:r>
            <a:endParaRPr lang="en-US" b="0" i="0" dirty="0">
              <a:solidFill>
                <a:srgbClr val="0A0A0A"/>
              </a:solidFill>
              <a:effectLst/>
              <a:latin typeface="Inter"/>
            </a:endParaRPr>
          </a:p>
          <a:p>
            <a:pPr marL="400050" lvl="1" indent="0">
              <a:buNone/>
            </a:pPr>
            <a:r>
              <a:rPr lang="en-US" sz="1800" b="0" i="0" dirty="0">
                <a:solidFill>
                  <a:srgbClr val="0A0A0A"/>
                </a:solidFill>
                <a:effectLst/>
                <a:latin typeface="Inter"/>
              </a:rPr>
              <a:t>The worker made a claim for compensation for her mental disorder, on the basis that she had been bullied by some co-workers through some social media postings made by those co-workers.  WCAT found that two episodes of social media activity (namely, two separate posts on Facebook made by the co-workers) constituted significant stressors.  However, these stressors did not “arise out of and in the course of the worker’s employment”.  The posts were made outside the workplace, outside of work time, and use of the social media platform was not part of the worker’s or coworkers’ job duties.  The court found that WCAT’s decision was not patently unreasonable.</a:t>
            </a:r>
            <a:endParaRPr lang="en-US" sz="1800" dirty="0"/>
          </a:p>
        </p:txBody>
      </p:sp>
    </p:spTree>
    <p:extLst>
      <p:ext uri="{BB962C8B-B14F-4D97-AF65-F5344CB8AC3E}">
        <p14:creationId xmlns:p14="http://schemas.microsoft.com/office/powerpoint/2010/main" val="226530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975" y="-154379"/>
            <a:ext cx="8054789" cy="6366920"/>
          </a:xfrm>
        </p:spPr>
        <p:txBody>
          <a:bodyPr>
            <a:normAutofit fontScale="90000"/>
          </a:bodyPr>
          <a:lstStyle/>
          <a:p>
            <a:br>
              <a:rPr lang="en-US" sz="5400" dirty="0"/>
            </a:br>
            <a:br>
              <a:rPr lang="en-US" sz="5400" dirty="0"/>
            </a:br>
            <a:r>
              <a:rPr lang="en-US" sz="5400" dirty="0"/>
              <a:t>Review of Legal, Policy, and Practice Framework </a:t>
            </a:r>
            <a:br>
              <a:rPr lang="en-CA" dirty="0"/>
            </a:br>
            <a:br>
              <a:rPr lang="en-CA" dirty="0"/>
            </a:br>
            <a:br>
              <a:rPr lang="en-CA" dirty="0"/>
            </a:br>
            <a:br>
              <a:rPr lang="en-CA" dirty="0"/>
            </a:br>
            <a:r>
              <a:rPr lang="en-US" sz="2700" dirty="0">
                <a:solidFill>
                  <a:schemeClr val="tx1"/>
                </a:solidFill>
              </a:rPr>
              <a:t>Section 135 of the </a:t>
            </a:r>
            <a:r>
              <a:rPr lang="en-US" sz="2700" i="1" dirty="0">
                <a:solidFill>
                  <a:schemeClr val="tx1"/>
                </a:solidFill>
              </a:rPr>
              <a:t>Workers Compensation Act</a:t>
            </a:r>
            <a:br>
              <a:rPr lang="en-US" sz="2700" dirty="0">
                <a:solidFill>
                  <a:schemeClr val="tx1"/>
                </a:solidFill>
              </a:rPr>
            </a:br>
            <a:r>
              <a:rPr lang="en-US" sz="2700" dirty="0">
                <a:solidFill>
                  <a:schemeClr val="tx1"/>
                </a:solidFill>
              </a:rPr>
              <a:t>Section 151 of the </a:t>
            </a:r>
            <a:r>
              <a:rPr lang="en-US" sz="2700" i="1" dirty="0">
                <a:solidFill>
                  <a:schemeClr val="tx1"/>
                </a:solidFill>
              </a:rPr>
              <a:t>Workers Compensation Act</a:t>
            </a:r>
            <a:br>
              <a:rPr lang="en-US" sz="2700" dirty="0">
                <a:solidFill>
                  <a:schemeClr val="tx1"/>
                </a:solidFill>
              </a:rPr>
            </a:br>
            <a:r>
              <a:rPr lang="en-US" sz="2700" dirty="0">
                <a:solidFill>
                  <a:schemeClr val="tx1"/>
                </a:solidFill>
              </a:rPr>
              <a:t>Policy items #C3-24.00 and #C3-24.10 </a:t>
            </a:r>
            <a:br>
              <a:rPr lang="en-US" sz="2700" dirty="0">
                <a:solidFill>
                  <a:schemeClr val="tx1"/>
                </a:solidFill>
              </a:rPr>
            </a:br>
            <a:r>
              <a:rPr lang="en-US" sz="2700" dirty="0">
                <a:solidFill>
                  <a:schemeClr val="tx1"/>
                </a:solidFill>
              </a:rPr>
              <a:t>Practice Directives #C3-3 (Interim) and #C3-7 (Interim)</a:t>
            </a:r>
            <a:endParaRPr lang="en-CA" sz="3100" dirty="0">
              <a:solidFill>
                <a:schemeClr val="tx1"/>
              </a:solidFill>
            </a:endParaRPr>
          </a:p>
        </p:txBody>
      </p:sp>
    </p:spTree>
    <p:extLst>
      <p:ext uri="{BB962C8B-B14F-4D97-AF65-F5344CB8AC3E}">
        <p14:creationId xmlns:p14="http://schemas.microsoft.com/office/powerpoint/2010/main" val="5983984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71" y="272143"/>
            <a:ext cx="10994572" cy="1200397"/>
          </a:xfrm>
        </p:spPr>
        <p:txBody>
          <a:bodyPr>
            <a:normAutofit/>
          </a:bodyPr>
          <a:lstStyle/>
          <a:p>
            <a:r>
              <a:rPr lang="en-US" dirty="0">
                <a:solidFill>
                  <a:schemeClr val="accent2">
                    <a:lumMod val="60000"/>
                    <a:lumOff val="40000"/>
                  </a:schemeClr>
                </a:solidFill>
              </a:rPr>
              <a:t>Exclusion - Decisions of the Employer</a:t>
            </a:r>
            <a:br>
              <a:rPr lang="en-US" dirty="0">
                <a:solidFill>
                  <a:schemeClr val="accent2">
                    <a:lumMod val="60000"/>
                    <a:lumOff val="40000"/>
                  </a:schemeClr>
                </a:solidFill>
              </a:rPr>
            </a:br>
            <a:r>
              <a:rPr lang="en-US" dirty="0">
                <a:solidFill>
                  <a:schemeClr val="accent2">
                    <a:lumMod val="60000"/>
                    <a:lumOff val="40000"/>
                  </a:schemeClr>
                </a:solidFill>
              </a:rPr>
              <a:t>Bendera v. WCAT</a:t>
            </a:r>
            <a:endParaRPr lang="en-CA" dirty="0">
              <a:solidFill>
                <a:schemeClr val="accent2">
                  <a:lumMod val="60000"/>
                  <a:lumOff val="40000"/>
                </a:schemeClr>
              </a:solidFill>
            </a:endParaRPr>
          </a:p>
        </p:txBody>
      </p:sp>
      <p:sp>
        <p:nvSpPr>
          <p:cNvPr id="3" name="Content Placeholder 2"/>
          <p:cNvSpPr>
            <a:spLocks noGrp="1"/>
          </p:cNvSpPr>
          <p:nvPr>
            <p:ph idx="1"/>
          </p:nvPr>
        </p:nvSpPr>
        <p:spPr>
          <a:xfrm>
            <a:off x="530430" y="1472540"/>
            <a:ext cx="9099831" cy="4655457"/>
          </a:xfrm>
        </p:spPr>
        <p:txBody>
          <a:bodyPr>
            <a:normAutofit/>
          </a:bodyPr>
          <a:lstStyle/>
          <a:p>
            <a:pPr marL="0" indent="0" defTabSz="931774">
              <a:buNone/>
              <a:defRPr/>
            </a:pPr>
            <a:r>
              <a:rPr lang="en-US" dirty="0">
                <a:solidFill>
                  <a:prstClr val="black"/>
                </a:solidFill>
              </a:rPr>
              <a:t>Bendera v. Workers’ Compensation Appeal Tribunal, 2018 BCSC 552 (April 6, 2018)</a:t>
            </a:r>
          </a:p>
          <a:p>
            <a:pPr marL="0" lvl="0" indent="0" defTabSz="914400">
              <a:spcBef>
                <a:spcPts val="0"/>
              </a:spcBef>
              <a:buClrTx/>
              <a:buSzTx/>
              <a:buNone/>
            </a:pPr>
            <a:endParaRPr lang="en-CA" dirty="0">
              <a:solidFill>
                <a:srgbClr val="000000"/>
              </a:solidFill>
              <a:latin typeface="+mj-lt"/>
              <a:ea typeface="Calibri" panose="020F0502020204030204" pitchFamily="34" charset="0"/>
            </a:endParaRPr>
          </a:p>
          <a:p>
            <a:pPr marL="0" lvl="0" indent="0" defTabSz="914400">
              <a:spcBef>
                <a:spcPts val="0"/>
              </a:spcBef>
              <a:buClrTx/>
              <a:buSzTx/>
              <a:buNone/>
            </a:pPr>
            <a:r>
              <a:rPr lang="en-CA" dirty="0">
                <a:solidFill>
                  <a:srgbClr val="000000"/>
                </a:solidFill>
                <a:latin typeface="+mj-lt"/>
                <a:ea typeface="Calibri" panose="020F0502020204030204" pitchFamily="34" charset="0"/>
              </a:rPr>
              <a:t>The Court holds:</a:t>
            </a:r>
          </a:p>
          <a:p>
            <a:pPr marL="0" lvl="0" indent="0" defTabSz="914400">
              <a:spcBef>
                <a:spcPts val="0"/>
              </a:spcBef>
              <a:buClrTx/>
              <a:buSzTx/>
              <a:buNone/>
            </a:pPr>
            <a:endParaRPr lang="en-CA" dirty="0">
              <a:solidFill>
                <a:srgbClr val="000000"/>
              </a:solidFill>
              <a:latin typeface="+mj-lt"/>
              <a:ea typeface="Calibri" panose="020F0502020204030204" pitchFamily="34" charset="0"/>
            </a:endParaRPr>
          </a:p>
          <a:p>
            <a:pPr marL="0" lvl="0" indent="0" defTabSz="914400">
              <a:spcBef>
                <a:spcPts val="0"/>
              </a:spcBef>
              <a:buClrTx/>
              <a:buSzTx/>
              <a:buNone/>
            </a:pPr>
            <a:r>
              <a:rPr lang="en-CA" dirty="0">
                <a:solidFill>
                  <a:srgbClr val="000000"/>
                </a:solidFill>
                <a:latin typeface="+mj-lt"/>
                <a:ea typeface="Calibri" panose="020F0502020204030204" pitchFamily="34" charset="0"/>
              </a:rPr>
              <a:t>	“[73] It is incongruous to the overall scheme of the </a:t>
            </a:r>
            <a:r>
              <a:rPr lang="en-CA" i="1" dirty="0">
                <a:solidFill>
                  <a:srgbClr val="000000"/>
                </a:solidFill>
                <a:latin typeface="+mj-lt"/>
                <a:ea typeface="Calibri" panose="020F0502020204030204" pitchFamily="34" charset="0"/>
              </a:rPr>
              <a:t>WCA</a:t>
            </a:r>
            <a:r>
              <a:rPr lang="en-CA" dirty="0">
                <a:solidFill>
                  <a:srgbClr val="000000"/>
                </a:solidFill>
                <a:latin typeface="+mj-lt"/>
                <a:ea typeface="Calibri" panose="020F0502020204030204" pitchFamily="34" charset="0"/>
              </a:rPr>
              <a:t> that bullying and 	harassing conduct would be compensable </a:t>
            </a:r>
            <a:r>
              <a:rPr lang="en-CA" i="1" dirty="0">
                <a:solidFill>
                  <a:srgbClr val="000000"/>
                </a:solidFill>
                <a:latin typeface="+mj-lt"/>
                <a:ea typeface="Calibri" panose="020F0502020204030204" pitchFamily="34" charset="0"/>
              </a:rPr>
              <a:t>unless </a:t>
            </a:r>
            <a:r>
              <a:rPr lang="en-CA" dirty="0">
                <a:solidFill>
                  <a:srgbClr val="000000"/>
                </a:solidFill>
                <a:latin typeface="+mj-lt"/>
                <a:ea typeface="Calibri" panose="020F0502020204030204" pitchFamily="34" charset="0"/>
              </a:rPr>
              <a:t>that bullying and 	harassment was conducted by the worker’s employer in the context of an 	employment-related matter. </a:t>
            </a:r>
          </a:p>
          <a:p>
            <a:pPr marL="0" lvl="0" indent="0" defTabSz="914400">
              <a:spcBef>
                <a:spcPts val="0"/>
              </a:spcBef>
              <a:buClrTx/>
              <a:buSzTx/>
              <a:buNone/>
            </a:pPr>
            <a:br>
              <a:rPr lang="en-CA" dirty="0">
                <a:solidFill>
                  <a:srgbClr val="000000"/>
                </a:solidFill>
                <a:latin typeface="+mj-lt"/>
                <a:ea typeface="Times New Roman" panose="02020603050405020304" pitchFamily="18" charset="0"/>
              </a:rPr>
            </a:br>
            <a:r>
              <a:rPr lang="en-CA" dirty="0">
                <a:solidFill>
                  <a:srgbClr val="000000"/>
                </a:solidFill>
                <a:latin typeface="+mj-lt"/>
                <a:ea typeface="Times New Roman" panose="02020603050405020304" pitchFamily="18" charset="0"/>
              </a:rPr>
              <a:t>	[75] This interpretation could result in a situation where an employer, who is 	in a particular position of power at the workplace, is afforded an exemption 	to threaten, intimidate, bully and harass, provided that their behaviour is 	related to the worker’s employment status. On the other hand, coworkers’ 	bullying and harassing behaviour that gives rise to a mental disorder would 	not fall under the s. 5.1(1)(c) exception.”</a:t>
            </a:r>
            <a:br>
              <a:rPr lang="en-CA" dirty="0">
                <a:solidFill>
                  <a:srgbClr val="000000"/>
                </a:solidFill>
                <a:latin typeface="+mj-lt"/>
                <a:ea typeface="Times New Roman" panose="02020603050405020304" pitchFamily="18" charset="0"/>
              </a:rPr>
            </a:br>
            <a:endParaRPr lang="en-CA" dirty="0">
              <a:latin typeface="+mj-lt"/>
            </a:endParaRPr>
          </a:p>
        </p:txBody>
      </p:sp>
    </p:spTree>
    <p:extLst>
      <p:ext uri="{BB962C8B-B14F-4D97-AF65-F5344CB8AC3E}">
        <p14:creationId xmlns:p14="http://schemas.microsoft.com/office/powerpoint/2010/main" val="3950004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Traumatic</a:t>
            </a:r>
            <a:br>
              <a:rPr lang="en-US" dirty="0"/>
            </a:br>
            <a:r>
              <a:rPr lang="en-US" dirty="0"/>
              <a:t>Cima v. WCAT</a:t>
            </a:r>
          </a:p>
        </p:txBody>
      </p:sp>
      <p:sp>
        <p:nvSpPr>
          <p:cNvPr id="3" name="Content Placeholder 2"/>
          <p:cNvSpPr>
            <a:spLocks noGrp="1"/>
          </p:cNvSpPr>
          <p:nvPr>
            <p:ph idx="1"/>
          </p:nvPr>
        </p:nvSpPr>
        <p:spPr>
          <a:xfrm>
            <a:off x="677334" y="1665515"/>
            <a:ext cx="8596668" cy="4375848"/>
          </a:xfrm>
        </p:spPr>
        <p:txBody>
          <a:bodyPr>
            <a:normAutofit/>
          </a:bodyPr>
          <a:lstStyle/>
          <a:p>
            <a:pPr marL="0" indent="0">
              <a:buNone/>
            </a:pPr>
            <a:endParaRPr lang="en-US" sz="2000" dirty="0"/>
          </a:p>
          <a:p>
            <a:pPr marL="0" indent="0">
              <a:buNone/>
            </a:pPr>
            <a:r>
              <a:rPr lang="en-US" sz="2000" dirty="0"/>
              <a:t>In Cima v. Workers Compensation Appeal Tribunal, 2016 BCSC 931 (Cima), the court considered section 5.1 and the applicable policies and wrote (at paragraph 57) that: </a:t>
            </a:r>
          </a:p>
          <a:p>
            <a:pPr marL="0" indent="0">
              <a:buNone/>
            </a:pPr>
            <a:r>
              <a:rPr lang="en-US" sz="2000" dirty="0"/>
              <a:t>	“[t]he word “traumatic” itself has to reflect back to the victim. 	Psychological trauma is a type of damage to the victim’s psyche that 	occurs 	as a result of a severely distressing event. It begs the 	question: Distressing to 	whom?; It is not distressing to the average 	person on the street but to the 	victim who alleges the distress.” </a:t>
            </a:r>
          </a:p>
          <a:p>
            <a:pPr marL="0" indent="0">
              <a:buNone/>
            </a:pPr>
            <a:r>
              <a:rPr lang="en-US" sz="2000" dirty="0"/>
              <a:t>The court in Cima found that an analysis which relied solely on an objective standard was patently unreasonable.</a:t>
            </a:r>
          </a:p>
        </p:txBody>
      </p:sp>
    </p:spTree>
    <p:extLst>
      <p:ext uri="{BB962C8B-B14F-4D97-AF65-F5344CB8AC3E}">
        <p14:creationId xmlns:p14="http://schemas.microsoft.com/office/powerpoint/2010/main" val="33823874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4543"/>
            <a:ext cx="8596668" cy="1088571"/>
          </a:xfrm>
        </p:spPr>
        <p:txBody>
          <a:bodyPr>
            <a:normAutofit fontScale="90000"/>
          </a:bodyPr>
          <a:lstStyle/>
          <a:p>
            <a:r>
              <a:rPr lang="en-US" dirty="0"/>
              <a:t>Definition of Traumatic </a:t>
            </a:r>
            <a:br>
              <a:rPr lang="en-US" dirty="0"/>
            </a:br>
            <a:r>
              <a:rPr lang="en-US" dirty="0"/>
              <a:t>Atkins v. WCAT</a:t>
            </a:r>
            <a:endParaRPr lang="en-CA" dirty="0"/>
          </a:p>
        </p:txBody>
      </p:sp>
      <p:sp>
        <p:nvSpPr>
          <p:cNvPr id="3" name="Content Placeholder 2"/>
          <p:cNvSpPr>
            <a:spLocks noGrp="1"/>
          </p:cNvSpPr>
          <p:nvPr>
            <p:ph idx="1"/>
          </p:nvPr>
        </p:nvSpPr>
        <p:spPr>
          <a:xfrm>
            <a:off x="677334" y="1513115"/>
            <a:ext cx="8596668" cy="4528248"/>
          </a:xfrm>
        </p:spPr>
        <p:txBody>
          <a:bodyPr>
            <a:normAutofit fontScale="92500" lnSpcReduction="10000"/>
          </a:bodyPr>
          <a:lstStyle/>
          <a:p>
            <a:pPr marL="0" indent="0">
              <a:buNone/>
            </a:pPr>
            <a:r>
              <a:rPr lang="en-US" sz="2000" dirty="0"/>
              <a:t>Atkins v. British Columbia (Workers’ Compensation Appeal Tribunal), 2018 BCSC 1178 (July 13, 2018) </a:t>
            </a:r>
          </a:p>
          <a:p>
            <a:pPr marL="0" indent="0">
              <a:buNone/>
            </a:pPr>
            <a:r>
              <a:rPr lang="en-CA" sz="2000" dirty="0"/>
              <a:t>	The Court holds at paragraph 78 that</a:t>
            </a:r>
          </a:p>
          <a:p>
            <a:pPr marL="457200" lvl="1" indent="0">
              <a:buNone/>
            </a:pPr>
            <a:r>
              <a:rPr lang="en-CA" sz="2000" dirty="0"/>
              <a:t>	“it is the subjective element that must be treated as 	paramount.”  The objective element is limited to determining 	whether the event is identifiable, and whether the worker was likely 	to have been in fact traumatized by it. </a:t>
            </a:r>
          </a:p>
          <a:p>
            <a:pPr marL="0" lvl="0" indent="0" defTabSz="914400">
              <a:spcBef>
                <a:spcPts val="0"/>
              </a:spcBef>
              <a:buClrTx/>
              <a:buSzTx/>
              <a:buNone/>
            </a:pPr>
            <a:endParaRPr lang="en-US" sz="1200" dirty="0">
              <a:solidFill>
                <a:srgbClr val="FF0000"/>
              </a:solidFill>
            </a:endParaRPr>
          </a:p>
          <a:p>
            <a:pPr marL="0" lvl="0" indent="0" defTabSz="914400">
              <a:spcBef>
                <a:spcPts val="0"/>
              </a:spcBef>
              <a:buClrTx/>
              <a:buSzTx/>
              <a:buNone/>
            </a:pPr>
            <a:r>
              <a:rPr lang="en-US" sz="2000" dirty="0"/>
              <a:t>This judgment was issued one day after the Board approved changes to the language of policy item C3-13.00 to include the following: </a:t>
            </a:r>
          </a:p>
          <a:p>
            <a:pPr marL="0" lvl="0" indent="0" defTabSz="914400">
              <a:spcBef>
                <a:spcPts val="0"/>
              </a:spcBef>
              <a:buClrTx/>
              <a:buSzTx/>
              <a:buNone/>
            </a:pPr>
            <a:endParaRPr lang="en-US" sz="2000" dirty="0"/>
          </a:p>
          <a:p>
            <a:pPr marL="0" lvl="0" indent="0" defTabSz="914400">
              <a:spcBef>
                <a:spcPts val="0"/>
              </a:spcBef>
              <a:buClrTx/>
              <a:buSzTx/>
              <a:buNone/>
            </a:pPr>
            <a:r>
              <a:rPr lang="en-US" sz="2000" dirty="0"/>
              <a:t>In determining whether the event is traumatic or the stressor is significant, the worker’s subjective statements and response to the event or stressor are </a:t>
            </a:r>
          </a:p>
          <a:p>
            <a:pPr marL="0" lvl="0" indent="0" defTabSz="914400">
              <a:spcBef>
                <a:spcPts val="0"/>
              </a:spcBef>
              <a:buClrTx/>
              <a:buSzTx/>
              <a:buNone/>
            </a:pPr>
            <a:r>
              <a:rPr lang="en-US" sz="2000" dirty="0"/>
              <a:t>considered. However, this question is not determined solely by the worker’s subjective belief about the event or stressor. It involves both a subjective and objective analysis.</a:t>
            </a:r>
            <a:endParaRPr lang="en-CA" sz="2000" dirty="0"/>
          </a:p>
          <a:p>
            <a:pPr lvl="1"/>
            <a:endParaRPr lang="en-CA" sz="2000" dirty="0"/>
          </a:p>
        </p:txBody>
      </p:sp>
    </p:spTree>
    <p:extLst>
      <p:ext uri="{BB962C8B-B14F-4D97-AF65-F5344CB8AC3E}">
        <p14:creationId xmlns:p14="http://schemas.microsoft.com/office/powerpoint/2010/main" val="16947248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83127"/>
            <a:ext cx="7766936" cy="4238502"/>
          </a:xfrm>
        </p:spPr>
        <p:txBody>
          <a:bodyPr/>
          <a:lstStyle/>
          <a:p>
            <a:pPr algn="ctr"/>
            <a:r>
              <a:rPr lang="en-US" dirty="0"/>
              <a:t>Discussion and ?Questions? </a:t>
            </a:r>
            <a:br>
              <a:rPr lang="en-CA" dirty="0"/>
            </a:br>
            <a:endParaRPr lang="en-CA" dirty="0"/>
          </a:p>
        </p:txBody>
      </p:sp>
      <p:pic>
        <p:nvPicPr>
          <p:cNvPr id="2" name="Picture 1"/>
          <p:cNvPicPr>
            <a:picLocks noChangeAspect="1"/>
          </p:cNvPicPr>
          <p:nvPr/>
        </p:nvPicPr>
        <p:blipFill>
          <a:blip r:embed="rId3"/>
          <a:stretch>
            <a:fillRect/>
          </a:stretch>
        </p:blipFill>
        <p:spPr>
          <a:xfrm>
            <a:off x="3214072" y="3574473"/>
            <a:ext cx="4352925" cy="3283527"/>
          </a:xfrm>
          <a:prstGeom prst="rect">
            <a:avLst/>
          </a:prstGeom>
        </p:spPr>
      </p:pic>
    </p:spTree>
    <p:extLst>
      <p:ext uri="{BB962C8B-B14F-4D97-AF65-F5344CB8AC3E}">
        <p14:creationId xmlns:p14="http://schemas.microsoft.com/office/powerpoint/2010/main" val="1451353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134" y="130630"/>
            <a:ext cx="8596668" cy="783770"/>
          </a:xfrm>
        </p:spPr>
        <p:txBody>
          <a:bodyPr/>
          <a:lstStyle/>
          <a:p>
            <a:r>
              <a:rPr lang="en-US" dirty="0"/>
              <a:t>Historical Highlights</a:t>
            </a:r>
            <a:endParaRPr lang="en-CA" dirty="0"/>
          </a:p>
        </p:txBody>
      </p:sp>
      <p:sp>
        <p:nvSpPr>
          <p:cNvPr id="3" name="Content Placeholder 2"/>
          <p:cNvSpPr>
            <a:spLocks noGrp="1"/>
          </p:cNvSpPr>
          <p:nvPr>
            <p:ph idx="1"/>
          </p:nvPr>
        </p:nvSpPr>
        <p:spPr>
          <a:xfrm>
            <a:off x="677334" y="914400"/>
            <a:ext cx="8596668" cy="5943600"/>
          </a:xfrm>
        </p:spPr>
        <p:txBody>
          <a:bodyPr>
            <a:normAutofit fontScale="77500" lnSpcReduction="20000"/>
          </a:bodyPr>
          <a:lstStyle/>
          <a:p>
            <a:pPr marL="167747" indent="-167747">
              <a:spcBef>
                <a:spcPts val="300"/>
              </a:spcBef>
              <a:buFont typeface="Arial" panose="020B0604020202020204" pitchFamily="34" charset="0"/>
              <a:buChar char="•"/>
            </a:pPr>
            <a:endParaRPr lang="en-US" sz="2900" dirty="0">
              <a:cs typeface="Arial" panose="020B0604020202020204" pitchFamily="34" charset="0"/>
            </a:endParaRPr>
          </a:p>
          <a:p>
            <a:pPr marL="167747" indent="-167747">
              <a:spcBef>
                <a:spcPts val="300"/>
              </a:spcBef>
              <a:buFont typeface="Arial" panose="020B0604020202020204" pitchFamily="34" charset="0"/>
              <a:buChar char="•"/>
            </a:pPr>
            <a:r>
              <a:rPr lang="en-US" sz="2900" dirty="0">
                <a:cs typeface="Arial" panose="020B0604020202020204" pitchFamily="34" charset="0"/>
              </a:rPr>
              <a:t>Prior to 2002, </a:t>
            </a:r>
            <a:r>
              <a:rPr lang="en-CA" sz="2900" dirty="0">
                <a:ea typeface="Verdana" panose="020B0604030504040204" pitchFamily="34" charset="0"/>
                <a:cs typeface="Arial" panose="020B0604020202020204" pitchFamily="34" charset="0"/>
              </a:rPr>
              <a:t>there were no provisions in the legislation that </a:t>
            </a:r>
            <a:r>
              <a:rPr lang="en-CA" sz="2900" i="1" dirty="0">
                <a:ea typeface="Verdana" panose="020B0604030504040204" pitchFamily="34" charset="0"/>
                <a:cs typeface="Arial" panose="020B0604020202020204" pitchFamily="34" charset="0"/>
              </a:rPr>
              <a:t>specifically addressed </a:t>
            </a:r>
            <a:r>
              <a:rPr lang="en-CA" sz="2900" dirty="0">
                <a:ea typeface="Verdana" panose="020B0604030504040204" pitchFamily="34" charset="0"/>
                <a:cs typeface="Arial" panose="020B0604020202020204" pitchFamily="34" charset="0"/>
              </a:rPr>
              <a:t>claims for mental disorders. As a result, not many of the mental disorder claims that were occurring in the workplace were accepted.</a:t>
            </a:r>
          </a:p>
          <a:p>
            <a:pPr marL="167747" indent="-167747">
              <a:spcBef>
                <a:spcPts val="300"/>
              </a:spcBef>
              <a:buFont typeface="Arial" panose="020B0604020202020204" pitchFamily="34" charset="0"/>
              <a:buChar char="•"/>
            </a:pPr>
            <a:endParaRPr lang="en-US" sz="2900" dirty="0">
              <a:ea typeface="Verdana" panose="020B0604030504040204" pitchFamily="34" charset="0"/>
              <a:cs typeface="Arial" panose="020B0604020202020204" pitchFamily="34" charset="0"/>
            </a:endParaRPr>
          </a:p>
          <a:p>
            <a:pPr marL="167747" indent="-167747">
              <a:spcBef>
                <a:spcPts val="300"/>
              </a:spcBef>
              <a:buFont typeface="Arial" panose="020B0604020202020204" pitchFamily="34" charset="0"/>
              <a:buChar char="•"/>
            </a:pPr>
            <a:r>
              <a:rPr lang="en-US" sz="2900" dirty="0">
                <a:ea typeface="Verdana" panose="020B0604030504040204" pitchFamily="34" charset="0"/>
                <a:cs typeface="Arial" panose="020B0604020202020204" pitchFamily="34" charset="0"/>
              </a:rPr>
              <a:t>In 2002, Bill 49 was passed and - for the first time -  the </a:t>
            </a:r>
            <a:r>
              <a:rPr lang="en-US" sz="2900" i="1" dirty="0">
                <a:ea typeface="Verdana" panose="020B0604030504040204" pitchFamily="34" charset="0"/>
                <a:cs typeface="Arial" panose="020B0604020202020204" pitchFamily="34" charset="0"/>
              </a:rPr>
              <a:t>Workers Compensation Act </a:t>
            </a:r>
            <a:r>
              <a:rPr lang="en-US" sz="2900" dirty="0">
                <a:ea typeface="Verdana" panose="020B0604030504040204" pitchFamily="34" charset="0"/>
                <a:cs typeface="Arial" panose="020B0604020202020204" pitchFamily="34" charset="0"/>
              </a:rPr>
              <a:t>specifically addressed claims for mental disorders if there was an acute reaction to a sudden and unexpected traumatic event.   </a:t>
            </a:r>
          </a:p>
          <a:p>
            <a:pPr marL="167747" indent="-167747">
              <a:spcBef>
                <a:spcPts val="300"/>
              </a:spcBef>
              <a:buFont typeface="Arial" panose="020B0604020202020204" pitchFamily="34" charset="0"/>
              <a:buChar char="•"/>
            </a:pPr>
            <a:endParaRPr lang="en-US" sz="2900" dirty="0">
              <a:ea typeface="Verdana" panose="020B0604030504040204" pitchFamily="34" charset="0"/>
              <a:cs typeface="Arial" panose="020B0604020202020204" pitchFamily="34" charset="0"/>
            </a:endParaRPr>
          </a:p>
          <a:p>
            <a:pPr marL="171450" indent="-171450">
              <a:spcBef>
                <a:spcPts val="300"/>
              </a:spcBef>
              <a:buFont typeface="Arial" panose="020B0604020202020204" pitchFamily="34" charset="0"/>
              <a:buChar char="•"/>
            </a:pPr>
            <a:r>
              <a:rPr lang="en-US" sz="2900" dirty="0">
                <a:ea typeface="Verdana" panose="020B0604030504040204" pitchFamily="34" charset="0"/>
                <a:cs typeface="Arial" panose="020B0604020202020204" pitchFamily="34" charset="0"/>
              </a:rPr>
              <a:t>In 2012, Bill 14 broadened coverage to include mental disorders predominately caused by </a:t>
            </a:r>
            <a:r>
              <a:rPr lang="en-US" sz="2900" b="1" dirty="0">
                <a:ea typeface="Verdana" panose="020B0604030504040204" pitchFamily="34" charset="0"/>
                <a:cs typeface="Arial" panose="020B0604020202020204" pitchFamily="34" charset="0"/>
              </a:rPr>
              <a:t>significant</a:t>
            </a:r>
            <a:r>
              <a:rPr lang="en-US" sz="2900" dirty="0">
                <a:ea typeface="Verdana" panose="020B0604030504040204" pitchFamily="34" charset="0"/>
                <a:cs typeface="Arial" panose="020B0604020202020204" pitchFamily="34" charset="0"/>
              </a:rPr>
              <a:t> work-related stressors, including bullying and harassment.  Bill 14 and the associated policy changes also allowed for claims for mental disorders that arose from a single traumatic event, including those with a delayed onset and claims that arose from a series of cumulative stressors.  Policy at the time defined a “traumatic event” as an “emotionally shocking event, which is generally </a:t>
            </a:r>
            <a:r>
              <a:rPr lang="en-US" sz="2900" b="1" i="1" dirty="0">
                <a:ea typeface="Verdana" panose="020B0604030504040204" pitchFamily="34" charset="0"/>
                <a:cs typeface="Arial" panose="020B0604020202020204" pitchFamily="34" charset="0"/>
              </a:rPr>
              <a:t>unusual and distinct </a:t>
            </a:r>
            <a:r>
              <a:rPr lang="en-US" sz="2900" dirty="0">
                <a:ea typeface="Verdana" panose="020B0604030504040204" pitchFamily="34" charset="0"/>
                <a:cs typeface="Arial" panose="020B0604020202020204" pitchFamily="34" charset="0"/>
              </a:rPr>
              <a:t>from the workers employment.         </a:t>
            </a:r>
            <a:r>
              <a:rPr lang="en-US" sz="2300" dirty="0">
                <a:ea typeface="Verdana" panose="020B0604030504040204" pitchFamily="34" charset="0"/>
                <a:cs typeface="Arial" panose="020B0604020202020204" pitchFamily="34" charset="0"/>
              </a:rPr>
              <a:t>(cont’d)</a:t>
            </a:r>
          </a:p>
          <a:p>
            <a:pPr marL="571500" lvl="1" indent="-171450">
              <a:spcBef>
                <a:spcPts val="300"/>
              </a:spcBef>
              <a:buFont typeface="Arial" panose="020B0604020202020204" pitchFamily="34" charset="0"/>
              <a:buChar char="•"/>
            </a:pPr>
            <a:endParaRPr lang="en-US" sz="2700" dirty="0">
              <a:ea typeface="Verdana" panose="020B0604030504040204" pitchFamily="34" charset="0"/>
              <a:cs typeface="Arial" panose="020B0604020202020204" pitchFamily="34" charset="0"/>
            </a:endParaRPr>
          </a:p>
          <a:p>
            <a:pPr marL="0" indent="0">
              <a:buNone/>
            </a:pPr>
            <a:endParaRPr lang="en-CA" sz="1500" dirty="0"/>
          </a:p>
          <a:p>
            <a:pPr marL="167747" indent="-167747">
              <a:spcBef>
                <a:spcPts val="300"/>
              </a:spcBef>
              <a:buFont typeface="Arial" panose="020B0604020202020204" pitchFamily="34" charset="0"/>
              <a:buChar char="•"/>
            </a:pPr>
            <a:endParaRPr lang="en-US" sz="1400" dirty="0">
              <a:cs typeface="Arial" panose="020B0604020202020204" pitchFamily="34" charset="0"/>
            </a:endParaRPr>
          </a:p>
        </p:txBody>
      </p:sp>
    </p:spTree>
    <p:extLst>
      <p:ext uri="{BB962C8B-B14F-4D97-AF65-F5344CB8AC3E}">
        <p14:creationId xmlns:p14="http://schemas.microsoft.com/office/powerpoint/2010/main" val="4269379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0C75C-DE6A-DEEE-A79F-D4A74D133880}"/>
              </a:ext>
            </a:extLst>
          </p:cNvPr>
          <p:cNvSpPr>
            <a:spLocks noGrp="1"/>
          </p:cNvSpPr>
          <p:nvPr>
            <p:ph type="title"/>
          </p:nvPr>
        </p:nvSpPr>
        <p:spPr/>
        <p:txBody>
          <a:bodyPr/>
          <a:lstStyle/>
          <a:p>
            <a:r>
              <a:rPr lang="en-US" dirty="0"/>
              <a:t>Historical Highlights 					</a:t>
            </a:r>
          </a:p>
        </p:txBody>
      </p:sp>
      <p:sp>
        <p:nvSpPr>
          <p:cNvPr id="3" name="Content Placeholder 2">
            <a:extLst>
              <a:ext uri="{FF2B5EF4-FFF2-40B4-BE49-F238E27FC236}">
                <a16:creationId xmlns:a16="http://schemas.microsoft.com/office/drawing/2014/main" id="{7DC56B59-2971-98EE-BBF2-857885EFAFAF}"/>
              </a:ext>
            </a:extLst>
          </p:cNvPr>
          <p:cNvSpPr>
            <a:spLocks noGrp="1"/>
          </p:cNvSpPr>
          <p:nvPr>
            <p:ph idx="1"/>
          </p:nvPr>
        </p:nvSpPr>
        <p:spPr>
          <a:xfrm>
            <a:off x="677334" y="2160589"/>
            <a:ext cx="8596668" cy="4213317"/>
          </a:xfrm>
        </p:spPr>
        <p:txBody>
          <a:bodyPr>
            <a:normAutofit lnSpcReduction="10000"/>
          </a:bodyPr>
          <a:lstStyle/>
          <a:p>
            <a:pPr marL="171450" marR="0" lvl="0" indent="-171450" algn="l" defTabSz="457200" rtl="0" eaLnBrk="1" fontAlgn="auto" latinLnBrk="0" hangingPunct="1">
              <a:lnSpc>
                <a:spcPct val="100000"/>
              </a:lnSpc>
              <a:spcBef>
                <a:spcPts val="300"/>
              </a:spcBef>
              <a:spcAft>
                <a:spcPts val="0"/>
              </a:spcAft>
              <a:buClr>
                <a:srgbClr val="90C226"/>
              </a:buClr>
              <a:buSzPct val="80000"/>
              <a:buFont typeface="Arial" panose="020B0604020202020204" pitchFamily="34" charset="0"/>
              <a:buChar char="•"/>
              <a:tabLst/>
              <a:defRPr/>
            </a:pPr>
            <a:r>
              <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Verdana" panose="020B0604030504040204" pitchFamily="34" charset="0"/>
                <a:cs typeface="Arial" panose="020B0604020202020204" pitchFamily="34" charset="0"/>
              </a:rPr>
              <a:t>November 1, 2013, Occupational Health and Safety (OHS) policies on workplace bullying and harassment became effective.</a:t>
            </a:r>
          </a:p>
          <a:p>
            <a:pPr marL="171450" marR="0" lvl="0" indent="-171450" algn="l" defTabSz="457200" rtl="0" eaLnBrk="1" fontAlgn="auto" latinLnBrk="0" hangingPunct="1">
              <a:lnSpc>
                <a:spcPct val="100000"/>
              </a:lnSpc>
              <a:spcBef>
                <a:spcPts val="300"/>
              </a:spcBef>
              <a:spcAft>
                <a:spcPts val="0"/>
              </a:spcAft>
              <a:buClr>
                <a:srgbClr val="90C226"/>
              </a:buClr>
              <a:buSzPct val="8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Verdana" panose="020B0604030504040204" pitchFamily="34" charset="0"/>
              <a:cs typeface="Arial" panose="020B0604020202020204" pitchFamily="34" charset="0"/>
            </a:endParaRPr>
          </a:p>
          <a:p>
            <a:pPr marL="171450" marR="0" lvl="0" indent="-171450" algn="l" defTabSz="457200" rtl="0" eaLnBrk="1" fontAlgn="auto" latinLnBrk="0" hangingPunct="1">
              <a:lnSpc>
                <a:spcPct val="100000"/>
              </a:lnSpc>
              <a:spcBef>
                <a:spcPts val="300"/>
              </a:spcBef>
              <a:spcAft>
                <a:spcPts val="0"/>
              </a:spcAft>
              <a:buClr>
                <a:srgbClr val="90C226"/>
              </a:buClr>
              <a:buSzPct val="80000"/>
              <a:buFont typeface="Arial" panose="020B0604020202020204" pitchFamily="34" charset="0"/>
              <a:buChar char="•"/>
              <a:tabLst/>
              <a:defRPr/>
            </a:pPr>
            <a:r>
              <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Verdana" panose="020B0604030504040204" pitchFamily="34" charset="0"/>
                <a:cs typeface="Arial" panose="020B0604020202020204" pitchFamily="34" charset="0"/>
              </a:rPr>
              <a:t>In 2018, the </a:t>
            </a:r>
            <a:r>
              <a:rPr kumimoji="0" lang="en-US" sz="2000" b="0" i="1" u="none" strike="noStrike" kern="1200" cap="none" spc="0" normalizeH="0" baseline="0" noProof="0" dirty="0">
                <a:ln>
                  <a:noFill/>
                </a:ln>
                <a:solidFill>
                  <a:prstClr val="black">
                    <a:lumMod val="75000"/>
                    <a:lumOff val="25000"/>
                  </a:prstClr>
                </a:solidFill>
                <a:effectLst/>
                <a:uLnTx/>
                <a:uFillTx/>
                <a:latin typeface="Trebuchet MS" panose="020B0603020202020204"/>
                <a:ea typeface="Verdana" panose="020B0604030504040204" pitchFamily="34" charset="0"/>
                <a:cs typeface="Arial" panose="020B0604020202020204" pitchFamily="34" charset="0"/>
              </a:rPr>
              <a:t>Act</a:t>
            </a:r>
            <a:r>
              <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Verdana" panose="020B0604030504040204" pitchFamily="34" charset="0"/>
                <a:cs typeface="Arial" panose="020B0604020202020204" pitchFamily="34" charset="0"/>
              </a:rPr>
              <a:t> was revised to add a mental disorder presumption for eligible occupations who are exposed to traumatic events as part of their employment. At the same time, policy was amended to remove the requirement that the emotionally shocking event be unusual and distinct from the employment as it was found to create a higher threshold for workers who were regularly exposed to traumatic events. </a:t>
            </a:r>
          </a:p>
          <a:p>
            <a:pPr marL="171450" marR="0" lvl="0" indent="-171450" algn="l" defTabSz="457200" rtl="0" eaLnBrk="1" fontAlgn="auto" latinLnBrk="0" hangingPunct="1">
              <a:lnSpc>
                <a:spcPct val="100000"/>
              </a:lnSpc>
              <a:spcBef>
                <a:spcPts val="300"/>
              </a:spcBef>
              <a:spcAft>
                <a:spcPts val="0"/>
              </a:spcAft>
              <a:buClr>
                <a:srgbClr val="90C226"/>
              </a:buClr>
              <a:buSzPct val="8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Verdana" panose="020B0604030504040204" pitchFamily="34" charset="0"/>
              <a:cs typeface="Arial" panose="020B0604020202020204" pitchFamily="34" charset="0"/>
            </a:endParaRPr>
          </a:p>
          <a:p>
            <a:pPr marL="171450" marR="0" lvl="0" indent="-171450" algn="l" defTabSz="457200" rtl="0" eaLnBrk="1" fontAlgn="auto" latinLnBrk="0" hangingPunct="1">
              <a:lnSpc>
                <a:spcPct val="100000"/>
              </a:lnSpc>
              <a:spcBef>
                <a:spcPts val="300"/>
              </a:spcBef>
              <a:spcAft>
                <a:spcPts val="0"/>
              </a:spcAft>
              <a:buClr>
                <a:srgbClr val="90C226"/>
              </a:buClr>
              <a:buSzPct val="80000"/>
              <a:buFont typeface="Arial" panose="020B0604020202020204" pitchFamily="34" charset="0"/>
              <a:buChar char="•"/>
              <a:tabLst/>
              <a:defRPr/>
            </a:pPr>
            <a:r>
              <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Verdana" panose="020B0604030504040204" pitchFamily="34" charset="0"/>
                <a:cs typeface="Arial" panose="020B0604020202020204" pitchFamily="34" charset="0"/>
              </a:rPr>
              <a:t>In 2019 additional eligible occupations were added to the presumption.</a:t>
            </a:r>
          </a:p>
          <a:p>
            <a:pPr marL="171450" marR="0" lvl="0" indent="-171450" algn="l" defTabSz="457200" rtl="0" eaLnBrk="1" fontAlgn="auto" latinLnBrk="0" hangingPunct="1">
              <a:lnSpc>
                <a:spcPct val="100000"/>
              </a:lnSpc>
              <a:spcBef>
                <a:spcPts val="1000"/>
              </a:spcBef>
              <a:spcAft>
                <a:spcPts val="0"/>
              </a:spcAft>
              <a:buClr>
                <a:srgbClr val="90C226"/>
              </a:buClr>
              <a:buSzPct val="80000"/>
              <a:buFont typeface="Arial" panose="020B0604020202020204" pitchFamily="34" charset="0"/>
              <a:buChar char="•"/>
              <a:tabLst/>
              <a:defRPr/>
            </a:pPr>
            <a:r>
              <a:rPr kumimoji="0" lang="en-CA"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Arial" panose="020B0604020202020204" pitchFamily="34" charset="0"/>
              </a:rPr>
              <a:t>In 2020, Bill 23 included the provision to allow for preventative health care and the changes made regarding the time limits for filing claims. </a:t>
            </a:r>
          </a:p>
          <a:p>
            <a:endParaRPr lang="en-US" dirty="0"/>
          </a:p>
        </p:txBody>
      </p:sp>
    </p:spTree>
    <p:extLst>
      <p:ext uri="{BB962C8B-B14F-4D97-AF65-F5344CB8AC3E}">
        <p14:creationId xmlns:p14="http://schemas.microsoft.com/office/powerpoint/2010/main" val="2229353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63FC6-9139-19F4-CEE9-1BFC50A8DFDF}"/>
              </a:ext>
            </a:extLst>
          </p:cNvPr>
          <p:cNvSpPr>
            <a:spLocks noGrp="1"/>
          </p:cNvSpPr>
          <p:nvPr>
            <p:ph type="title"/>
          </p:nvPr>
        </p:nvSpPr>
        <p:spPr/>
        <p:txBody>
          <a:bodyPr/>
          <a:lstStyle/>
          <a:p>
            <a:pPr algn="ctr"/>
            <a:r>
              <a:rPr kumimoji="0" lang="en-CA" sz="4400" b="0" i="0" u="none" strike="noStrike" kern="1200" cap="none" spc="0" normalizeH="0" baseline="0" noProof="0" dirty="0">
                <a:ln>
                  <a:noFill/>
                </a:ln>
                <a:solidFill>
                  <a:srgbClr val="92D050"/>
                </a:solidFill>
                <a:effectLst/>
                <a:uLnTx/>
                <a:uFillTx/>
                <a:latin typeface="Calibri"/>
                <a:ea typeface="+mj-ea"/>
                <a:cs typeface="+mj-cs"/>
              </a:rPr>
              <a:t>Some Numbers </a:t>
            </a:r>
            <a:endParaRPr lang="en-US" dirty="0">
              <a:solidFill>
                <a:srgbClr val="92D050"/>
              </a:solidFill>
            </a:endParaRPr>
          </a:p>
        </p:txBody>
      </p:sp>
      <p:sp>
        <p:nvSpPr>
          <p:cNvPr id="3" name="Content Placeholder 2">
            <a:extLst>
              <a:ext uri="{FF2B5EF4-FFF2-40B4-BE49-F238E27FC236}">
                <a16:creationId xmlns:a16="http://schemas.microsoft.com/office/drawing/2014/main" id="{24C75336-E99B-96FA-51FB-E09CCA620939}"/>
              </a:ext>
            </a:extLst>
          </p:cNvPr>
          <p:cNvSpPr>
            <a:spLocks noGrp="1"/>
          </p:cNvSpPr>
          <p:nvPr>
            <p:ph idx="1"/>
          </p:nvPr>
        </p:nvSpPr>
        <p:spPr/>
        <p:txBody>
          <a:bodyPr>
            <a:normAutofit fontScale="92500" lnSpcReduction="20000"/>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rgbClr val="000000"/>
                </a:solidFill>
                <a:effectLst/>
                <a:uLnTx/>
                <a:uFillTx/>
                <a:latin typeface="Calibri"/>
                <a:ea typeface="+mn-ea"/>
                <a:cs typeface="+mn-cs"/>
              </a:rPr>
              <a:t>In 2021, WorkSafeBC prevention officers responded to 3,468 inquiries related to bullying and harassment: 17% of inquiries came from health care; 10% from the hospitality, accommodation, food and leisure services industry; 8% came from the construction industry; and 8% came from the retail industry.</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In 2021, Prevention officers conducted 824 inspections to measure compliance with program requirements, and responded to 931 specific complaints of bullying and harassment.</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In 2021, there were 2,325 mental disorder claims reported and allowed by WorkSafeBC; of those 664 were adjudicated under the presumptive clause (section 135(2)).</a:t>
            </a:r>
            <a:endParaRPr kumimoji="0" lang="en-CA" sz="2800" b="0" i="0" u="none" strike="noStrike" kern="1200" cap="none" spc="0" normalizeH="0" baseline="0" noProof="0" dirty="0">
              <a:ln>
                <a:noFill/>
              </a:ln>
              <a:solidFill>
                <a:prstClr val="black"/>
              </a:solidFill>
              <a:effectLst/>
              <a:uLnTx/>
              <a:uFillTx/>
              <a:latin typeface="Calibri"/>
              <a:ea typeface="+mn-ea"/>
              <a:cs typeface="+mn-cs"/>
            </a:endParaRPr>
          </a:p>
          <a:p>
            <a:endParaRPr lang="en-US" dirty="0"/>
          </a:p>
        </p:txBody>
      </p:sp>
    </p:spTree>
    <p:extLst>
      <p:ext uri="{BB962C8B-B14F-4D97-AF65-F5344CB8AC3E}">
        <p14:creationId xmlns:p14="http://schemas.microsoft.com/office/powerpoint/2010/main" val="4235100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45F1D-0E5D-EC64-C403-625CC05E4DBC}"/>
              </a:ext>
            </a:extLst>
          </p:cNvPr>
          <p:cNvSpPr>
            <a:spLocks noGrp="1"/>
          </p:cNvSpPr>
          <p:nvPr>
            <p:ph type="title"/>
          </p:nvPr>
        </p:nvSpPr>
        <p:spPr/>
        <p:txBody>
          <a:bodyPr/>
          <a:lstStyle/>
          <a:p>
            <a:r>
              <a:rPr lang="en-US" dirty="0"/>
              <a:t>Section 135 – Mental Disorder </a:t>
            </a:r>
          </a:p>
        </p:txBody>
      </p:sp>
      <p:sp>
        <p:nvSpPr>
          <p:cNvPr id="3" name="Content Placeholder 2">
            <a:extLst>
              <a:ext uri="{FF2B5EF4-FFF2-40B4-BE49-F238E27FC236}">
                <a16:creationId xmlns:a16="http://schemas.microsoft.com/office/drawing/2014/main" id="{5D06438A-C40D-85EC-9A42-C74EED7B9B71}"/>
              </a:ext>
            </a:extLst>
          </p:cNvPr>
          <p:cNvSpPr>
            <a:spLocks noGrp="1"/>
          </p:cNvSpPr>
          <p:nvPr>
            <p:ph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noProof="0" dirty="0">
                <a:ln>
                  <a:noFill/>
                </a:ln>
                <a:solidFill>
                  <a:prstClr val="black"/>
                </a:solidFill>
                <a:effectLst/>
                <a:uLnTx/>
                <a:uFillTx/>
                <a:latin typeface="Trebuchet MS" panose="020B0603020202020204" pitchFamily="34" charset="0"/>
                <a:ea typeface="+mn-ea"/>
                <a:cs typeface="+mn-cs"/>
              </a:rPr>
              <a:t>Provides entitlement to compensation for a mental disorder that does </a:t>
            </a:r>
            <a:r>
              <a:rPr kumimoji="0" lang="en-US" sz="3200" b="0" i="0" u="sng" strike="noStrike" kern="1200" cap="none" spc="0" normalizeH="0" noProof="0" dirty="0">
                <a:ln>
                  <a:noFill/>
                </a:ln>
                <a:solidFill>
                  <a:prstClr val="black"/>
                </a:solidFill>
                <a:effectLst/>
                <a:uLnTx/>
                <a:uFillTx/>
                <a:latin typeface="Trebuchet MS" panose="020B0603020202020204" pitchFamily="34" charset="0"/>
                <a:ea typeface="+mn-ea"/>
                <a:cs typeface="+mn-cs"/>
              </a:rPr>
              <a:t>not</a:t>
            </a:r>
            <a:r>
              <a:rPr kumimoji="0" lang="en-US" sz="3200" b="0" i="0" u="none" strike="noStrike" kern="1200" cap="none" spc="0" normalizeH="0" noProof="0" dirty="0">
                <a:ln>
                  <a:noFill/>
                </a:ln>
                <a:solidFill>
                  <a:prstClr val="black"/>
                </a:solidFill>
                <a:effectLst/>
                <a:uLnTx/>
                <a:uFillTx/>
                <a:latin typeface="Trebuchet MS" panose="020B0603020202020204" pitchFamily="34" charset="0"/>
                <a:ea typeface="+mn-ea"/>
                <a:cs typeface="+mn-cs"/>
              </a:rPr>
              <a:t> result from a physical injury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noProof="0" dirty="0">
                <a:ln>
                  <a:noFill/>
                </a:ln>
                <a:solidFill>
                  <a:prstClr val="black"/>
                </a:solidFill>
                <a:effectLst/>
                <a:uLnTx/>
                <a:uFillTx/>
                <a:latin typeface="Trebuchet MS" panose="020B0603020202020204" pitchFamily="34" charset="0"/>
                <a:ea typeface="+mn-ea"/>
                <a:cs typeface="+mn-cs"/>
              </a:rPr>
              <a:t>The mental disorder is either a reaction to a traumatic event or is predominantly caused by a significant work-related stressor, including bullying and harassment  </a:t>
            </a:r>
          </a:p>
          <a:p>
            <a:endParaRPr lang="en-US" dirty="0"/>
          </a:p>
        </p:txBody>
      </p:sp>
    </p:spTree>
    <p:extLst>
      <p:ext uri="{BB962C8B-B14F-4D97-AF65-F5344CB8AC3E}">
        <p14:creationId xmlns:p14="http://schemas.microsoft.com/office/powerpoint/2010/main" val="3645035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5" y="119744"/>
            <a:ext cx="9601200" cy="859970"/>
          </a:xfrm>
        </p:spPr>
        <p:txBody>
          <a:bodyPr>
            <a:noAutofit/>
          </a:bodyPr>
          <a:lstStyle/>
          <a:p>
            <a:r>
              <a:rPr lang="en-US" sz="3200" dirty="0"/>
              <a:t>Section 135(1) of the </a:t>
            </a:r>
            <a:r>
              <a:rPr lang="en-US" sz="3200" i="1" dirty="0"/>
              <a:t>Workers Compensation Act</a:t>
            </a:r>
            <a:br>
              <a:rPr lang="en-US" sz="2800" dirty="0"/>
            </a:br>
            <a:endParaRPr lang="en-US" sz="2800" dirty="0"/>
          </a:p>
        </p:txBody>
      </p:sp>
      <p:sp>
        <p:nvSpPr>
          <p:cNvPr id="3" name="Content Placeholder 2"/>
          <p:cNvSpPr>
            <a:spLocks noGrp="1"/>
          </p:cNvSpPr>
          <p:nvPr>
            <p:ph idx="1"/>
          </p:nvPr>
        </p:nvSpPr>
        <p:spPr>
          <a:xfrm>
            <a:off x="402771" y="979714"/>
            <a:ext cx="8937172" cy="5649686"/>
          </a:xfrm>
        </p:spPr>
        <p:txBody>
          <a:bodyPr>
            <a:normAutofit fontScale="85000" lnSpcReduction="10000"/>
          </a:bodyPr>
          <a:lstStyle/>
          <a:p>
            <a:pPr marL="0" indent="0">
              <a:buNone/>
            </a:pPr>
            <a:r>
              <a:rPr lang="en-US" sz="2800" dirty="0"/>
              <a:t>A mental disorder resulting from employment must meet </a:t>
            </a:r>
            <a:r>
              <a:rPr lang="en-US" sz="2800" b="1" u="sng" dirty="0"/>
              <a:t>all of the following </a:t>
            </a:r>
            <a:r>
              <a:rPr lang="en-US" sz="2800" dirty="0"/>
              <a:t>legislative requirements:</a:t>
            </a:r>
            <a:br>
              <a:rPr lang="en-US" sz="2400" dirty="0"/>
            </a:br>
            <a:endParaRPr lang="en-US" sz="2400" dirty="0"/>
          </a:p>
          <a:p>
            <a:pPr marL="0" indent="0">
              <a:buNone/>
            </a:pPr>
            <a:r>
              <a:rPr lang="en-US" b="1" dirty="0"/>
              <a:t>Mental disorder</a:t>
            </a:r>
          </a:p>
          <a:p>
            <a:pPr marL="0" indent="0">
              <a:buNone/>
            </a:pPr>
            <a:r>
              <a:rPr lang="en-US" b="1" dirty="0"/>
              <a:t>135</a:t>
            </a:r>
            <a:r>
              <a:rPr lang="en-US" dirty="0"/>
              <a:t>   (1) Subject to subsection (3), a worker is entitled to compensation for a 					mental disorder, payable as if the mental disorder were a personal 						injury arising out of and in the 	course of a worker's employment, if 						that mental disorder does not result from an injury for which the worker is otherwise 		entitled to compensation under this Part, and only if all of the following apply:</a:t>
            </a:r>
          </a:p>
          <a:p>
            <a:pPr marL="0" indent="0">
              <a:buNone/>
            </a:pPr>
            <a:r>
              <a:rPr lang="en-US" dirty="0"/>
              <a:t>	(a) the mental disorder is either</a:t>
            </a:r>
          </a:p>
          <a:p>
            <a:pPr marL="0" indent="0">
              <a:buNone/>
            </a:pPr>
            <a:r>
              <a:rPr lang="en-US" dirty="0"/>
              <a:t>		(i) a reaction to one or more traumatic events arising out of and in the course of the 				worker's employment, or</a:t>
            </a:r>
          </a:p>
          <a:p>
            <a:pPr marL="0" indent="0">
              <a:buNone/>
            </a:pPr>
            <a:r>
              <a:rPr lang="en-US" dirty="0"/>
              <a:t>		(ii) predominantly caused by a significant work-related stressor, including bullying or 				harassment, or a cumulative series of significant work-related stressors, arising out of 			and in the course of the worker's employment;</a:t>
            </a:r>
          </a:p>
          <a:p>
            <a:pPr marL="0" indent="0">
              <a:buNone/>
            </a:pPr>
            <a:r>
              <a:rPr lang="en-US" dirty="0"/>
              <a:t>	(b) the mental disorder is diagnosed by a psychiatrist or psychologist as a mental or physical 	condition that is described, at the time of diagnosis, in the most recent Diagnostic and 	Statistical Manual of Mental Disorders published by the American Psychiatric Association;</a:t>
            </a:r>
          </a:p>
          <a:p>
            <a:pPr marL="0" indent="0">
              <a:buNone/>
            </a:pPr>
            <a:r>
              <a:rPr lang="en-US" dirty="0"/>
              <a:t>	(c) the mental disorder is not caused by a decision of the worker's employer relating to the 	worker's employment, including a decision to change the work to be performed or the 	working conditions, to discipline the worker or to terminate the worker's employment.</a:t>
            </a:r>
          </a:p>
          <a:p>
            <a:pPr marL="0" indent="0">
              <a:buNone/>
            </a:pPr>
            <a:endParaRPr lang="en-US" dirty="0"/>
          </a:p>
        </p:txBody>
      </p:sp>
    </p:spTree>
    <p:extLst>
      <p:ext uri="{BB962C8B-B14F-4D97-AF65-F5344CB8AC3E}">
        <p14:creationId xmlns:p14="http://schemas.microsoft.com/office/powerpoint/2010/main" val="3117062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47666" cy="805543"/>
          </a:xfrm>
        </p:spPr>
        <p:txBody>
          <a:bodyPr>
            <a:noAutofit/>
          </a:bodyPr>
          <a:lstStyle/>
          <a:p>
            <a:r>
              <a:rPr lang="en-US" dirty="0"/>
              <a:t>Adjudication of Mental Disorder Claims</a:t>
            </a:r>
            <a:endParaRPr lang="en-CA" dirty="0"/>
          </a:p>
        </p:txBody>
      </p:sp>
      <p:sp>
        <p:nvSpPr>
          <p:cNvPr id="3" name="Content Placeholder 2"/>
          <p:cNvSpPr>
            <a:spLocks noGrp="1"/>
          </p:cNvSpPr>
          <p:nvPr>
            <p:ph idx="1"/>
          </p:nvPr>
        </p:nvSpPr>
        <p:spPr>
          <a:xfrm>
            <a:off x="385234" y="1807029"/>
            <a:ext cx="8596668" cy="4550228"/>
          </a:xfrm>
        </p:spPr>
        <p:txBody>
          <a:bodyPr>
            <a:normAutofit lnSpcReduction="10000"/>
          </a:bodyPr>
          <a:lstStyle/>
          <a:p>
            <a:endParaRPr lang="en-US" i="1" dirty="0"/>
          </a:p>
          <a:p>
            <a:r>
              <a:rPr lang="en-US" sz="2000" i="1" dirty="0"/>
              <a:t>Is the worker diagnosed with a DSM-5 mental disorder? </a:t>
            </a:r>
          </a:p>
          <a:p>
            <a:r>
              <a:rPr lang="en-US" sz="2000" i="1" dirty="0"/>
              <a:t>Is there one or more events, a stressor, or a cumulative series of stressors? </a:t>
            </a:r>
            <a:endParaRPr lang="en-US" sz="2000" dirty="0"/>
          </a:p>
          <a:p>
            <a:r>
              <a:rPr lang="en-US" sz="2000" i="1" dirty="0"/>
              <a:t>Is the event “traumatic” or are the work-related stressors “significant”? </a:t>
            </a:r>
          </a:p>
          <a:p>
            <a:r>
              <a:rPr lang="en-CA" sz="2000" i="1" dirty="0"/>
              <a:t>Causation?</a:t>
            </a:r>
          </a:p>
          <a:p>
            <a:pPr lvl="1"/>
            <a:r>
              <a:rPr lang="en-US" sz="2000" dirty="0"/>
              <a:t>	causative significance for traumatic event </a:t>
            </a:r>
          </a:p>
          <a:p>
            <a:pPr lvl="1"/>
            <a:r>
              <a:rPr lang="en-US" sz="2000" dirty="0"/>
              <a:t>	predominant cause for work-related stressor </a:t>
            </a:r>
          </a:p>
          <a:p>
            <a:pPr lvl="1"/>
            <a:r>
              <a:rPr lang="en-US" sz="2000" dirty="0"/>
              <a:t>	presumption for traumatic event in an eligible occupation</a:t>
            </a:r>
          </a:p>
          <a:p>
            <a:r>
              <a:rPr lang="en-US" sz="2000" dirty="0"/>
              <a:t>Does the section 135(1)(c) exclusion apply (employer’s decision regarding the employment)? </a:t>
            </a:r>
          </a:p>
          <a:p>
            <a:pPr marL="0" indent="0">
              <a:buNone/>
            </a:pPr>
            <a:endParaRPr lang="en-CA" dirty="0"/>
          </a:p>
        </p:txBody>
      </p:sp>
    </p:spTree>
    <p:extLst>
      <p:ext uri="{BB962C8B-B14F-4D97-AF65-F5344CB8AC3E}">
        <p14:creationId xmlns:p14="http://schemas.microsoft.com/office/powerpoint/2010/main" val="4260432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F49FDDAEF2744D95D0D1A8DD83791A" ma:contentTypeVersion="17" ma:contentTypeDescription="Create a new document." ma:contentTypeScope="" ma:versionID="8a40d3a3c78073c11586790e25f5e212">
  <xsd:schema xmlns:xsd="http://www.w3.org/2001/XMLSchema" xmlns:xs="http://www.w3.org/2001/XMLSchema" xmlns:p="http://schemas.microsoft.com/office/2006/metadata/properties" xmlns:ns3="0f6a1f73-f398-4808-8256-e98c09ab201e" xmlns:ns4="f21ffbc5-3494-424a-9570-75096af99b81" targetNamespace="http://schemas.microsoft.com/office/2006/metadata/properties" ma:root="true" ma:fieldsID="62bbd6540daa39778503cc8b234dc6e5" ns3:_="" ns4:_="">
    <xsd:import namespace="0f6a1f73-f398-4808-8256-e98c09ab201e"/>
    <xsd:import namespace="f21ffbc5-3494-424a-9570-75096af99b8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OCR" minOccurs="0"/>
                <xsd:element ref="ns3:_activity" minOccurs="0"/>
                <xsd:element ref="ns3:MediaServiceObjectDetectorVersions" minOccurs="0"/>
                <xsd:element ref="ns3:MediaServiceSystemTag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6a1f73-f398-4808-8256-e98c09ab20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21ffbc5-3494-424a-9570-75096af99b8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0f6a1f73-f398-4808-8256-e98c09ab201e" xsi:nil="true"/>
  </documentManagement>
</p:properties>
</file>

<file path=customXml/itemProps1.xml><?xml version="1.0" encoding="utf-8"?>
<ds:datastoreItem xmlns:ds="http://schemas.openxmlformats.org/officeDocument/2006/customXml" ds:itemID="{E95B374E-FF80-4436-A3E0-3B2C1FDFC7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6a1f73-f398-4808-8256-e98c09ab201e"/>
    <ds:schemaRef ds:uri="f21ffbc5-3494-424a-9570-75096af99b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2E113B-77E7-441D-B415-C5AE6FFC2367}">
  <ds:schemaRefs>
    <ds:schemaRef ds:uri="http://schemas.microsoft.com/sharepoint/v3/contenttype/forms"/>
  </ds:schemaRefs>
</ds:datastoreItem>
</file>

<file path=customXml/itemProps3.xml><?xml version="1.0" encoding="utf-8"?>
<ds:datastoreItem xmlns:ds="http://schemas.openxmlformats.org/officeDocument/2006/customXml" ds:itemID="{A29C7354-C41E-4C93-A8C9-2233BC24662E}">
  <ds:schemaRefs>
    <ds:schemaRef ds:uri="http://schemas.microsoft.com/office/2006/documentManagement/types"/>
    <ds:schemaRef ds:uri="http://purl.org/dc/terms/"/>
    <ds:schemaRef ds:uri="http://schemas.openxmlformats.org/package/2006/metadata/core-properties"/>
    <ds:schemaRef ds:uri="http://www.w3.org/XML/1998/namespace"/>
    <ds:schemaRef ds:uri="http://purl.org/dc/dcmitype/"/>
    <ds:schemaRef ds:uri="f21ffbc5-3494-424a-9570-75096af99b81"/>
    <ds:schemaRef ds:uri="http://schemas.microsoft.com/office/2006/metadata/properties"/>
    <ds:schemaRef ds:uri="http://schemas.microsoft.com/office/infopath/2007/PartnerControls"/>
    <ds:schemaRef ds:uri="0f6a1f73-f398-4808-8256-e98c09ab201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Facet</Template>
  <TotalTime>13449</TotalTime>
  <Words>3658</Words>
  <Application>Microsoft Office PowerPoint</Application>
  <PresentationFormat>Widescreen</PresentationFormat>
  <Paragraphs>241</Paragraphs>
  <Slides>33</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Inter</vt:lpstr>
      <vt:lpstr>Trebuchet MS</vt:lpstr>
      <vt:lpstr>Wingdings 3</vt:lpstr>
      <vt:lpstr>Facet</vt:lpstr>
      <vt:lpstr>MENTAL DISORDERS </vt:lpstr>
      <vt:lpstr>MENTAL DISORDERS  </vt:lpstr>
      <vt:lpstr>  Review of Legal, Policy, and Practice Framework     Section 135 of the Workers Compensation Act Section 151 of the Workers Compensation Act Policy items #C3-24.00 and #C3-24.10  Practice Directives #C3-3 (Interim) and #C3-7 (Interim)</vt:lpstr>
      <vt:lpstr>Historical Highlights</vt:lpstr>
      <vt:lpstr>Historical Highlights      </vt:lpstr>
      <vt:lpstr>Some Numbers </vt:lpstr>
      <vt:lpstr>Section 135 – Mental Disorder </vt:lpstr>
      <vt:lpstr>Section 135(1) of the Workers Compensation Act </vt:lpstr>
      <vt:lpstr>Adjudication of Mental Disorder Claims</vt:lpstr>
      <vt:lpstr>The requirement (in Section 135(1)(b) of the Act) of Diagnosis by a psychiatrist or psychologist</vt:lpstr>
      <vt:lpstr>How does WorkSafeBC adjudicate claims that do not have a DSM-5 Diagnosis?</vt:lpstr>
      <vt:lpstr>Section 135(1)(a) of the Act   </vt:lpstr>
      <vt:lpstr>Section 135(1)(a) of the Act  What is a traumatic event? </vt:lpstr>
      <vt:lpstr>Section 135(1)(a) of the Act What is a significant work-related stressor?  </vt:lpstr>
      <vt:lpstr>Bullying and Harassment </vt:lpstr>
      <vt:lpstr>What is not bullying and harassment?</vt:lpstr>
      <vt:lpstr>Section 135(1)(c) of the Act Exclusion – Decisions of the Employer  </vt:lpstr>
      <vt:lpstr>Section 135(2) of the Act Eligible Occupations and the Presumption </vt:lpstr>
      <vt:lpstr>Causation Test</vt:lpstr>
      <vt:lpstr>Interim Practice Directive #C3-3 Causation</vt:lpstr>
      <vt:lpstr>Section 151(3) of the Act Claims Time Limit</vt:lpstr>
      <vt:lpstr>Section 151(4) of the Act Filing a Claim Outside of the 1-year Period</vt:lpstr>
      <vt:lpstr>Section 151(4) of the Act Filing a Claim Outside of the 1-year Period</vt:lpstr>
      <vt:lpstr>Let’s Have a Closer Look at a Mental Disorder Claim  How to identify a Mental Disorder Claim?</vt:lpstr>
      <vt:lpstr>How to identify a Mental Disorder Claim? </vt:lpstr>
      <vt:lpstr>How to identify a Mental Disorder Claim? </vt:lpstr>
      <vt:lpstr>A Mental Disorder Fact Pattern</vt:lpstr>
      <vt:lpstr>Court Cases   Subjective and Objective Analysis of the Claims Event - Ahluwalia v. WCAT, 2022, BCSC 2139</vt:lpstr>
      <vt:lpstr>Arising out of and in the Course of the worker’s employment – Pastega v. ICBC </vt:lpstr>
      <vt:lpstr>Exclusion - Decisions of the Employer Bendera v. WCAT</vt:lpstr>
      <vt:lpstr>Definition of Traumatic Cima v. WCAT</vt:lpstr>
      <vt:lpstr>Definition of Traumatic  Atkins v. WCAT</vt:lpstr>
      <vt:lpstr>Discussion and ?Questions?  </vt:lpstr>
    </vt:vector>
  </TitlesOfParts>
  <Company>WorkSafeBC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DISORDER</dc:title>
  <dc:creator>Deo, Preeti</dc:creator>
  <cp:lastModifiedBy>Hoffer, Anette</cp:lastModifiedBy>
  <cp:revision>235</cp:revision>
  <cp:lastPrinted>2021-03-23T15:48:32Z</cp:lastPrinted>
  <dcterms:created xsi:type="dcterms:W3CDTF">2018-08-27T15:56:33Z</dcterms:created>
  <dcterms:modified xsi:type="dcterms:W3CDTF">2024-01-09T19:24:24Z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0x0101009BF49FDDAEF2744D95D0D1A8DD83791A</vt:lpwstr>
  </property>
</Properties>
</file>